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387" r:id="rId3"/>
    <p:sldId id="257" r:id="rId4"/>
    <p:sldId id="389" r:id="rId5"/>
    <p:sldId id="390" r:id="rId6"/>
    <p:sldId id="405" r:id="rId7"/>
    <p:sldId id="391" r:id="rId8"/>
    <p:sldId id="392" r:id="rId9"/>
    <p:sldId id="393" r:id="rId10"/>
    <p:sldId id="404" r:id="rId11"/>
    <p:sldId id="394" r:id="rId12"/>
    <p:sldId id="397" r:id="rId13"/>
    <p:sldId id="398" r:id="rId14"/>
    <p:sldId id="406" r:id="rId15"/>
    <p:sldId id="401" r:id="rId16"/>
    <p:sldId id="407" r:id="rId17"/>
    <p:sldId id="402" r:id="rId18"/>
    <p:sldId id="403" r:id="rId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44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89F2E7-4049-4152-867F-140B25C0DBC2}" type="datetimeFigureOut">
              <a:rPr lang="it-IT" smtClean="0"/>
              <a:t>13/03/2019</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EACCAD-CFCA-4E59-9AB0-D011FDDB4566}" type="slidenum">
              <a:rPr lang="it-IT" smtClean="0"/>
              <a:t>‹N›</a:t>
            </a:fld>
            <a:endParaRPr lang="it-IT"/>
          </a:p>
        </p:txBody>
      </p:sp>
    </p:spTree>
    <p:extLst>
      <p:ext uri="{BB962C8B-B14F-4D97-AF65-F5344CB8AC3E}">
        <p14:creationId xmlns:p14="http://schemas.microsoft.com/office/powerpoint/2010/main" val="92445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C00562F-CCFD-4E30-9BF7-770EDCBFB853}" type="datetimeFigureOut">
              <a:rPr lang="it-IT" smtClean="0"/>
              <a:t>13/03/2019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AAE78CD-9BE1-4DE9-98A0-EE7485C5AEE2}" type="slidenum">
              <a:rPr lang="it-IT" smtClean="0"/>
              <a:t>‹N›</a:t>
            </a:fld>
            <a:endParaRPr lang="it-IT"/>
          </a:p>
        </p:txBody>
      </p:sp>
    </p:spTree>
    <p:extLst>
      <p:ext uri="{BB962C8B-B14F-4D97-AF65-F5344CB8AC3E}">
        <p14:creationId xmlns:p14="http://schemas.microsoft.com/office/powerpoint/2010/main" val="438022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C00562F-CCFD-4E30-9BF7-770EDCBFB853}" type="datetimeFigureOut">
              <a:rPr lang="it-IT" smtClean="0"/>
              <a:t>13/03/2019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AAE78CD-9BE1-4DE9-98A0-EE7485C5AEE2}" type="slidenum">
              <a:rPr lang="it-IT" smtClean="0"/>
              <a:t>‹N›</a:t>
            </a:fld>
            <a:endParaRPr lang="it-IT"/>
          </a:p>
        </p:txBody>
      </p:sp>
    </p:spTree>
    <p:extLst>
      <p:ext uri="{BB962C8B-B14F-4D97-AF65-F5344CB8AC3E}">
        <p14:creationId xmlns:p14="http://schemas.microsoft.com/office/powerpoint/2010/main" val="2962411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C00562F-CCFD-4E30-9BF7-770EDCBFB853}" type="datetimeFigureOut">
              <a:rPr lang="it-IT" smtClean="0"/>
              <a:t>13/03/2019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AAE78CD-9BE1-4DE9-98A0-EE7485C5AEE2}" type="slidenum">
              <a:rPr lang="it-IT" smtClean="0"/>
              <a:t>‹N›</a:t>
            </a:fld>
            <a:endParaRPr lang="it-IT"/>
          </a:p>
        </p:txBody>
      </p:sp>
    </p:spTree>
    <p:extLst>
      <p:ext uri="{BB962C8B-B14F-4D97-AF65-F5344CB8AC3E}">
        <p14:creationId xmlns:p14="http://schemas.microsoft.com/office/powerpoint/2010/main" val="3411956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C00562F-CCFD-4E30-9BF7-770EDCBFB853}" type="datetimeFigureOut">
              <a:rPr lang="it-IT" smtClean="0"/>
              <a:t>13/03/2019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AAE78CD-9BE1-4DE9-98A0-EE7485C5AEE2}" type="slidenum">
              <a:rPr lang="it-IT" smtClean="0"/>
              <a:t>‹N›</a:t>
            </a:fld>
            <a:endParaRPr lang="it-IT"/>
          </a:p>
        </p:txBody>
      </p:sp>
    </p:spTree>
    <p:extLst>
      <p:ext uri="{BB962C8B-B14F-4D97-AF65-F5344CB8AC3E}">
        <p14:creationId xmlns:p14="http://schemas.microsoft.com/office/powerpoint/2010/main" val="667747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6C00562F-CCFD-4E30-9BF7-770EDCBFB853}" type="datetimeFigureOut">
              <a:rPr lang="it-IT" smtClean="0"/>
              <a:t>13/03/2019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AAE78CD-9BE1-4DE9-98A0-EE7485C5AEE2}" type="slidenum">
              <a:rPr lang="it-IT" smtClean="0"/>
              <a:t>‹N›</a:t>
            </a:fld>
            <a:endParaRPr lang="it-IT"/>
          </a:p>
        </p:txBody>
      </p:sp>
    </p:spTree>
    <p:extLst>
      <p:ext uri="{BB962C8B-B14F-4D97-AF65-F5344CB8AC3E}">
        <p14:creationId xmlns:p14="http://schemas.microsoft.com/office/powerpoint/2010/main" val="766189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6C00562F-CCFD-4E30-9BF7-770EDCBFB853}" type="datetimeFigureOut">
              <a:rPr lang="it-IT" smtClean="0"/>
              <a:t>13/03/2019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AAE78CD-9BE1-4DE9-98A0-EE7485C5AEE2}" type="slidenum">
              <a:rPr lang="it-IT" smtClean="0"/>
              <a:t>‹N›</a:t>
            </a:fld>
            <a:endParaRPr lang="it-IT"/>
          </a:p>
        </p:txBody>
      </p:sp>
    </p:spTree>
    <p:extLst>
      <p:ext uri="{BB962C8B-B14F-4D97-AF65-F5344CB8AC3E}">
        <p14:creationId xmlns:p14="http://schemas.microsoft.com/office/powerpoint/2010/main" val="3300069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C00562F-CCFD-4E30-9BF7-770EDCBFB853}" type="datetimeFigureOut">
              <a:rPr lang="it-IT" smtClean="0"/>
              <a:t>13/03/2019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AAE78CD-9BE1-4DE9-98A0-EE7485C5AEE2}" type="slidenum">
              <a:rPr lang="it-IT" smtClean="0"/>
              <a:t>‹N›</a:t>
            </a:fld>
            <a:endParaRPr lang="it-IT"/>
          </a:p>
        </p:txBody>
      </p:sp>
    </p:spTree>
    <p:extLst>
      <p:ext uri="{BB962C8B-B14F-4D97-AF65-F5344CB8AC3E}">
        <p14:creationId xmlns:p14="http://schemas.microsoft.com/office/powerpoint/2010/main" val="834160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6C00562F-CCFD-4E30-9BF7-770EDCBFB853}" type="datetimeFigureOut">
              <a:rPr lang="it-IT" smtClean="0"/>
              <a:t>13/03/2019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AAE78CD-9BE1-4DE9-98A0-EE7485C5AEE2}" type="slidenum">
              <a:rPr lang="it-IT" smtClean="0"/>
              <a:t>‹N›</a:t>
            </a:fld>
            <a:endParaRPr lang="it-IT"/>
          </a:p>
        </p:txBody>
      </p:sp>
    </p:spTree>
    <p:extLst>
      <p:ext uri="{BB962C8B-B14F-4D97-AF65-F5344CB8AC3E}">
        <p14:creationId xmlns:p14="http://schemas.microsoft.com/office/powerpoint/2010/main" val="3818966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00562F-CCFD-4E30-9BF7-770EDCBFB853}" type="datetimeFigureOut">
              <a:rPr lang="it-IT" smtClean="0"/>
              <a:t>13/03/2019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AAE78CD-9BE1-4DE9-98A0-EE7485C5AEE2}" type="slidenum">
              <a:rPr lang="it-IT" smtClean="0"/>
              <a:t>‹N›</a:t>
            </a:fld>
            <a:endParaRPr lang="it-IT"/>
          </a:p>
        </p:txBody>
      </p:sp>
    </p:spTree>
    <p:extLst>
      <p:ext uri="{BB962C8B-B14F-4D97-AF65-F5344CB8AC3E}">
        <p14:creationId xmlns:p14="http://schemas.microsoft.com/office/powerpoint/2010/main" val="1168669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6C00562F-CCFD-4E30-9BF7-770EDCBFB853}" type="datetimeFigureOut">
              <a:rPr lang="it-IT" smtClean="0"/>
              <a:t>13/03/2019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AAE78CD-9BE1-4DE9-98A0-EE7485C5AEE2}" type="slidenum">
              <a:rPr lang="it-IT" smtClean="0"/>
              <a:t>‹N›</a:t>
            </a:fld>
            <a:endParaRPr lang="it-IT"/>
          </a:p>
        </p:txBody>
      </p:sp>
    </p:spTree>
    <p:extLst>
      <p:ext uri="{BB962C8B-B14F-4D97-AF65-F5344CB8AC3E}">
        <p14:creationId xmlns:p14="http://schemas.microsoft.com/office/powerpoint/2010/main" val="922590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6C00562F-CCFD-4E30-9BF7-770EDCBFB853}" type="datetimeFigureOut">
              <a:rPr lang="it-IT" smtClean="0"/>
              <a:t>13/03/2019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AAE78CD-9BE1-4DE9-98A0-EE7485C5AEE2}" type="slidenum">
              <a:rPr lang="it-IT" smtClean="0"/>
              <a:t>‹N›</a:t>
            </a:fld>
            <a:endParaRPr lang="it-IT"/>
          </a:p>
        </p:txBody>
      </p:sp>
    </p:spTree>
    <p:extLst>
      <p:ext uri="{BB962C8B-B14F-4D97-AF65-F5344CB8AC3E}">
        <p14:creationId xmlns:p14="http://schemas.microsoft.com/office/powerpoint/2010/main" val="3697640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00562F-CCFD-4E30-9BF7-770EDCBFB853}" type="datetimeFigureOut">
              <a:rPr lang="it-IT" smtClean="0"/>
              <a:t>13/03/2019</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AE78CD-9BE1-4DE9-98A0-EE7485C5AEE2}" type="slidenum">
              <a:rPr lang="it-IT" smtClean="0"/>
              <a:t>‹N›</a:t>
            </a:fld>
            <a:endParaRPr lang="it-IT"/>
          </a:p>
        </p:txBody>
      </p:sp>
    </p:spTree>
    <p:extLst>
      <p:ext uri="{BB962C8B-B14F-4D97-AF65-F5344CB8AC3E}">
        <p14:creationId xmlns:p14="http://schemas.microsoft.com/office/powerpoint/2010/main" val="20334172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17250" y="2676088"/>
            <a:ext cx="8327255" cy="1258349"/>
          </a:xfrm>
        </p:spPr>
        <p:txBody>
          <a:bodyPr anchor="ctr">
            <a:normAutofit/>
          </a:bodyPr>
          <a:lstStyle/>
          <a:p>
            <a:pPr>
              <a:lnSpc>
                <a:spcPct val="100000"/>
              </a:lnSpc>
            </a:pPr>
            <a:r>
              <a:rPr lang="it-IT" sz="4400" dirty="0">
                <a:latin typeface="+mn-lt"/>
              </a:rPr>
              <a:t>Il ruolo delle professioni mediche</a:t>
            </a:r>
          </a:p>
        </p:txBody>
      </p:sp>
      <p:sp>
        <p:nvSpPr>
          <p:cNvPr id="3" name="Sottotitolo 2"/>
          <p:cNvSpPr>
            <a:spLocks noGrp="1"/>
          </p:cNvSpPr>
          <p:nvPr>
            <p:ph type="subTitle" idx="1"/>
          </p:nvPr>
        </p:nvSpPr>
        <p:spPr>
          <a:xfrm>
            <a:off x="781317" y="4513277"/>
            <a:ext cx="7883370" cy="1968666"/>
          </a:xfrm>
        </p:spPr>
        <p:txBody>
          <a:bodyPr>
            <a:normAutofit fontScale="92500" lnSpcReduction="10000"/>
          </a:bodyPr>
          <a:lstStyle/>
          <a:p>
            <a:r>
              <a:rPr lang="it-IT" dirty="0"/>
              <a:t>Francesco S. Violante</a:t>
            </a:r>
          </a:p>
          <a:p>
            <a:r>
              <a:rPr lang="it-IT" dirty="0" err="1"/>
              <a:t>Past-president</a:t>
            </a:r>
            <a:r>
              <a:rPr lang="it-IT" dirty="0"/>
              <a:t>, Società Italiana Medicina del Lavoro</a:t>
            </a:r>
          </a:p>
          <a:p>
            <a:r>
              <a:rPr lang="it-IT" dirty="0"/>
              <a:t>Board </a:t>
            </a:r>
            <a:r>
              <a:rPr lang="it-IT" dirty="0" err="1"/>
              <a:t>Member</a:t>
            </a:r>
            <a:r>
              <a:rPr lang="it-IT" dirty="0"/>
              <a:t>, International Commission on </a:t>
            </a:r>
            <a:r>
              <a:rPr lang="it-IT" dirty="0" err="1"/>
              <a:t>Occupational</a:t>
            </a:r>
            <a:r>
              <a:rPr lang="it-IT" dirty="0"/>
              <a:t> </a:t>
            </a:r>
            <a:r>
              <a:rPr lang="it-IT" dirty="0" err="1"/>
              <a:t>Health</a:t>
            </a:r>
            <a:endParaRPr lang="it-IT" dirty="0"/>
          </a:p>
          <a:p>
            <a:r>
              <a:rPr lang="it-IT" dirty="0"/>
              <a:t>Professore Ordinario di Medicina del Lavoro</a:t>
            </a:r>
          </a:p>
          <a:p>
            <a:r>
              <a:rPr lang="it-IT" dirty="0"/>
              <a:t>Alma Mater </a:t>
            </a:r>
            <a:r>
              <a:rPr lang="it-IT" dirty="0" err="1"/>
              <a:t>Studiorum</a:t>
            </a:r>
            <a:r>
              <a:rPr lang="it-IT" dirty="0"/>
              <a:t> Università di Bologna</a:t>
            </a:r>
          </a:p>
        </p:txBody>
      </p:sp>
      <p:sp>
        <p:nvSpPr>
          <p:cNvPr id="4" name="CasellaDiTesto 3">
            <a:extLst>
              <a:ext uri="{FF2B5EF4-FFF2-40B4-BE49-F238E27FC236}">
                <a16:creationId xmlns:a16="http://schemas.microsoft.com/office/drawing/2014/main" xmlns="" id="{FED1291C-2C39-4A62-B413-9A6B888540C2}"/>
              </a:ext>
            </a:extLst>
          </p:cNvPr>
          <p:cNvSpPr txBox="1"/>
          <p:nvPr/>
        </p:nvSpPr>
        <p:spPr>
          <a:xfrm>
            <a:off x="1719743" y="360727"/>
            <a:ext cx="7024762" cy="1384995"/>
          </a:xfrm>
          <a:prstGeom prst="rect">
            <a:avLst/>
          </a:prstGeom>
          <a:noFill/>
        </p:spPr>
        <p:txBody>
          <a:bodyPr wrap="square" rtlCol="0">
            <a:spAutoFit/>
          </a:bodyPr>
          <a:lstStyle/>
          <a:p>
            <a:r>
              <a:rPr lang="it-IT" sz="2800" dirty="0"/>
              <a:t>La salute della persona nelle relazioni di lavoro</a:t>
            </a:r>
          </a:p>
          <a:p>
            <a:r>
              <a:rPr lang="it-IT" sz="2800" dirty="0"/>
              <a:t>Convegno in ricordo di Marco Biagi</a:t>
            </a:r>
          </a:p>
          <a:p>
            <a:r>
              <a:rPr lang="it-IT" sz="2800" dirty="0"/>
              <a:t>Roma, 14 marzo 2019</a:t>
            </a:r>
          </a:p>
        </p:txBody>
      </p:sp>
    </p:spTree>
    <p:extLst>
      <p:ext uri="{BB962C8B-B14F-4D97-AF65-F5344CB8AC3E}">
        <p14:creationId xmlns:p14="http://schemas.microsoft.com/office/powerpoint/2010/main" val="2327944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E494A1B-5709-437B-9918-A154BB498F51}"/>
              </a:ext>
            </a:extLst>
          </p:cNvPr>
          <p:cNvSpPr>
            <a:spLocks noGrp="1"/>
          </p:cNvSpPr>
          <p:nvPr>
            <p:ph type="title"/>
          </p:nvPr>
        </p:nvSpPr>
        <p:spPr>
          <a:xfrm>
            <a:off x="1651246" y="365126"/>
            <a:ext cx="6864103" cy="1325563"/>
          </a:xfrm>
        </p:spPr>
        <p:txBody>
          <a:bodyPr/>
          <a:lstStyle/>
          <a:p>
            <a:r>
              <a:rPr lang="it-IT" dirty="0">
                <a:latin typeface="Calibri" panose="020F0502020204030204" pitchFamily="34" charset="0"/>
                <a:cs typeface="Calibri" panose="020F0502020204030204" pitchFamily="34" charset="0"/>
              </a:rPr>
              <a:t>I determinanti della mortalità differenziale</a:t>
            </a:r>
          </a:p>
        </p:txBody>
      </p:sp>
      <p:sp>
        <p:nvSpPr>
          <p:cNvPr id="3" name="Segnaposto contenuto 2">
            <a:extLst>
              <a:ext uri="{FF2B5EF4-FFF2-40B4-BE49-F238E27FC236}">
                <a16:creationId xmlns:a16="http://schemas.microsoft.com/office/drawing/2014/main" xmlns="" id="{9A9D4F84-F7C9-4E36-8C3B-F023D2FBEA51}"/>
              </a:ext>
            </a:extLst>
          </p:cNvPr>
          <p:cNvSpPr>
            <a:spLocks noGrp="1"/>
          </p:cNvSpPr>
          <p:nvPr>
            <p:ph idx="1"/>
          </p:nvPr>
        </p:nvSpPr>
        <p:spPr>
          <a:xfrm>
            <a:off x="628650" y="1825624"/>
            <a:ext cx="7886700" cy="4667249"/>
          </a:xfrm>
        </p:spPr>
        <p:txBody>
          <a:bodyPr>
            <a:normAutofit fontScale="85000" lnSpcReduction="20000"/>
          </a:bodyPr>
          <a:lstStyle/>
          <a:p>
            <a:r>
              <a:rPr lang="it-IT" dirty="0"/>
              <a:t>Il contenuto numero di malattie professionali ad esito mortale non è in grado di spiegare adeguatamente il differenziale di mortalità (e quindi di speranza di vita) tra le categorie occupazionali. Nemmeno le cosiddette malattie professionali "sommerse" sarebbero in grado di farlo.</a:t>
            </a:r>
          </a:p>
          <a:p>
            <a:r>
              <a:rPr lang="it-IT" dirty="0"/>
              <a:t>In Italia i differenziali di mortalità e di speranza di vita riscontrati tra le diverse categorie occupazionali, infatti, sono imputabili a patologie quali le malattie ischemiche cardiache, i tumori del polmone, e il diabete (</a:t>
            </a:r>
            <a:r>
              <a:rPr lang="it-IT" dirty="0" err="1"/>
              <a:t>Alicandro</a:t>
            </a:r>
            <a:r>
              <a:rPr lang="it-IT" dirty="0"/>
              <a:t> ed altri, Public </a:t>
            </a:r>
            <a:r>
              <a:rPr lang="it-IT" dirty="0" err="1"/>
              <a:t>Health</a:t>
            </a:r>
            <a:r>
              <a:rPr lang="it-IT" dirty="0"/>
              <a:t>. 2018; 164:39-48) </a:t>
            </a:r>
          </a:p>
          <a:p>
            <a:r>
              <a:rPr lang="it-IT" dirty="0"/>
              <a:t>Queste malattie sono prevalentemente legate allo stile di vita e possono essere oggetto di programmi di prevenzione efficaci, svolti dai Medici del Lavoro a livello aziendale e finalizzati ad incentivare l'adesione a stili di vita sani.</a:t>
            </a:r>
          </a:p>
          <a:p>
            <a:r>
              <a:rPr lang="it-IT" dirty="0"/>
              <a:t>Il Medico del Lavoro, infatti, ha contatti regolari con le persone che operano nelle aziende pubbliche e private.</a:t>
            </a:r>
          </a:p>
        </p:txBody>
      </p:sp>
    </p:spTree>
    <p:extLst>
      <p:ext uri="{BB962C8B-B14F-4D97-AF65-F5344CB8AC3E}">
        <p14:creationId xmlns:p14="http://schemas.microsoft.com/office/powerpoint/2010/main" val="2263292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1187888-4885-47C5-B1D8-2DAFB9B0D636}"/>
              </a:ext>
            </a:extLst>
          </p:cNvPr>
          <p:cNvSpPr>
            <a:spLocks noGrp="1"/>
          </p:cNvSpPr>
          <p:nvPr>
            <p:ph type="title"/>
          </p:nvPr>
        </p:nvSpPr>
        <p:spPr>
          <a:xfrm>
            <a:off x="1713390" y="365126"/>
            <a:ext cx="6801960" cy="1325563"/>
          </a:xfrm>
        </p:spPr>
        <p:txBody>
          <a:bodyPr>
            <a:normAutofit/>
          </a:bodyPr>
          <a:lstStyle/>
          <a:p>
            <a:r>
              <a:rPr lang="it-IT" dirty="0">
                <a:latin typeface="Calibri" panose="020F0502020204030204" pitchFamily="34" charset="0"/>
                <a:cs typeface="Calibri" panose="020F0502020204030204" pitchFamily="34" charset="0"/>
              </a:rPr>
              <a:t>Un nuovo ruolo per il Medico del Lavoro</a:t>
            </a:r>
          </a:p>
        </p:txBody>
      </p:sp>
      <p:sp>
        <p:nvSpPr>
          <p:cNvPr id="3" name="Segnaposto contenuto 2">
            <a:extLst>
              <a:ext uri="{FF2B5EF4-FFF2-40B4-BE49-F238E27FC236}">
                <a16:creationId xmlns:a16="http://schemas.microsoft.com/office/drawing/2014/main" xmlns="" id="{01A44A75-0B0E-499A-BB8F-4AE0E4622435}"/>
              </a:ext>
            </a:extLst>
          </p:cNvPr>
          <p:cNvSpPr>
            <a:spLocks noGrp="1"/>
          </p:cNvSpPr>
          <p:nvPr>
            <p:ph idx="1"/>
          </p:nvPr>
        </p:nvSpPr>
        <p:spPr>
          <a:xfrm>
            <a:off x="415635" y="1825624"/>
            <a:ext cx="8294255" cy="4667249"/>
          </a:xfrm>
        </p:spPr>
        <p:txBody>
          <a:bodyPr>
            <a:normAutofit fontScale="92500" lnSpcReduction="10000"/>
          </a:bodyPr>
          <a:lstStyle/>
          <a:p>
            <a:r>
              <a:rPr lang="it-IT" dirty="0"/>
              <a:t>L’attività di sorveglianza sanitaria può avere un valore positivo per la tutela e la promozione della salute che si estende oltre gli intenti dello stesso Legislatore.</a:t>
            </a:r>
          </a:p>
          <a:p>
            <a:r>
              <a:rPr lang="it-IT" dirty="0"/>
              <a:t>Secondo dati INAIL (2018) oltre 12,7 milioni di lavoratori italiani sono sottoposti a sorveglianza sanitaria e di questi oltre 7 milioni vengono visitati in un anno.</a:t>
            </a:r>
          </a:p>
          <a:p>
            <a:r>
              <a:rPr lang="it-IT" dirty="0"/>
              <a:t>Ciò offre al Medico del Lavoro (e alle Aziende) l'opportunità unica di integrare nella sorveglianza sanitaria (obbligo di legge) attività finalizzate anche alla promozione della salute, operando nelle reti collaborative avviate dalla Società Italiana di Medicina del Lavoro.</a:t>
            </a:r>
          </a:p>
          <a:p>
            <a:r>
              <a:rPr lang="it-IT" dirty="0"/>
              <a:t>Questa disponibilità della SIML è già stata recepita dal Ministero della Salute e da </a:t>
            </a:r>
            <a:r>
              <a:rPr lang="it-IT" dirty="0" err="1"/>
              <a:t>Farmindustria</a:t>
            </a:r>
            <a:r>
              <a:rPr lang="it-IT" dirty="0"/>
              <a:t>.</a:t>
            </a:r>
          </a:p>
        </p:txBody>
      </p:sp>
    </p:spTree>
    <p:extLst>
      <p:ext uri="{BB962C8B-B14F-4D97-AF65-F5344CB8AC3E}">
        <p14:creationId xmlns:p14="http://schemas.microsoft.com/office/powerpoint/2010/main" val="767269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A49B268-5042-4CA2-9703-9E556475EFB9}"/>
              </a:ext>
            </a:extLst>
          </p:cNvPr>
          <p:cNvSpPr>
            <a:spLocks noGrp="1"/>
          </p:cNvSpPr>
          <p:nvPr>
            <p:ph type="title"/>
          </p:nvPr>
        </p:nvSpPr>
        <p:spPr>
          <a:xfrm>
            <a:off x="1704512" y="365126"/>
            <a:ext cx="6810837" cy="1325563"/>
          </a:xfrm>
        </p:spPr>
        <p:txBody>
          <a:bodyPr/>
          <a:lstStyle/>
          <a:p>
            <a:r>
              <a:rPr lang="it-IT" dirty="0">
                <a:latin typeface="Calibri" panose="020F0502020204030204" pitchFamily="34" charset="0"/>
                <a:cs typeface="Calibri" panose="020F0502020204030204" pitchFamily="34" charset="0"/>
              </a:rPr>
              <a:t>Accordo tra Ministero della Salute e SIML (14.2.2018)</a:t>
            </a:r>
          </a:p>
        </p:txBody>
      </p:sp>
      <p:pic>
        <p:nvPicPr>
          <p:cNvPr id="4" name="Segnaposto contenuto 2">
            <a:extLst>
              <a:ext uri="{FF2B5EF4-FFF2-40B4-BE49-F238E27FC236}">
                <a16:creationId xmlns:a16="http://schemas.microsoft.com/office/drawing/2014/main" xmlns="" id="{404829FE-10FE-4657-B5BC-6076313137CE}"/>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04144" y="2056445"/>
            <a:ext cx="7735712" cy="4351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3248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3C6C085-D0F2-4631-A627-7A5D56AF17AA}"/>
              </a:ext>
            </a:extLst>
          </p:cNvPr>
          <p:cNvSpPr>
            <a:spLocks noGrp="1"/>
          </p:cNvSpPr>
          <p:nvPr>
            <p:ph type="title"/>
          </p:nvPr>
        </p:nvSpPr>
        <p:spPr>
          <a:xfrm>
            <a:off x="1633490" y="365126"/>
            <a:ext cx="6881859" cy="1325563"/>
          </a:xfrm>
        </p:spPr>
        <p:txBody>
          <a:bodyPr>
            <a:normAutofit/>
          </a:bodyPr>
          <a:lstStyle/>
          <a:p>
            <a:r>
              <a:rPr lang="it-IT" sz="4000" dirty="0">
                <a:latin typeface="Calibri" panose="020F0502020204030204" pitchFamily="34" charset="0"/>
                <a:cs typeface="Calibri" panose="020F0502020204030204" pitchFamily="34" charset="0"/>
              </a:rPr>
              <a:t>Accordo tra Ministero della Salute e SIML</a:t>
            </a:r>
          </a:p>
        </p:txBody>
      </p:sp>
      <p:sp>
        <p:nvSpPr>
          <p:cNvPr id="3" name="Segnaposto contenuto 2">
            <a:extLst>
              <a:ext uri="{FF2B5EF4-FFF2-40B4-BE49-F238E27FC236}">
                <a16:creationId xmlns:a16="http://schemas.microsoft.com/office/drawing/2014/main" xmlns="" id="{B4DACC08-2ABA-4771-AEA1-BCF824FDDDE6}"/>
              </a:ext>
            </a:extLst>
          </p:cNvPr>
          <p:cNvSpPr>
            <a:spLocks noGrp="1"/>
          </p:cNvSpPr>
          <p:nvPr>
            <p:ph idx="1"/>
          </p:nvPr>
        </p:nvSpPr>
        <p:spPr/>
        <p:txBody>
          <a:bodyPr>
            <a:normAutofit fontScale="92500" lnSpcReduction="20000"/>
          </a:bodyPr>
          <a:lstStyle/>
          <a:p>
            <a:r>
              <a:rPr lang="it-IT" dirty="0"/>
              <a:t>Collaborazione, nell'ambito della sorveglianza sanitaria effettuata dai Medici del Lavoro, attraverso azioni che si muovono secondo tre direttrici:</a:t>
            </a:r>
            <a:br>
              <a:rPr lang="it-IT" dirty="0"/>
            </a:br>
            <a:r>
              <a:rPr lang="it-IT" dirty="0"/>
              <a:t>- prevenzione di malattie croniche non trasmissibili;</a:t>
            </a:r>
            <a:br>
              <a:rPr lang="it-IT" dirty="0"/>
            </a:br>
            <a:r>
              <a:rPr lang="it-IT" dirty="0"/>
              <a:t>- supporto alla adesione alle attività di screening;</a:t>
            </a:r>
            <a:br>
              <a:rPr lang="it-IT" dirty="0"/>
            </a:br>
            <a:r>
              <a:rPr lang="it-IT" dirty="0"/>
              <a:t>- promozione di corretti stili di vita</a:t>
            </a:r>
          </a:p>
          <a:p>
            <a:r>
              <a:rPr lang="it-IT" dirty="0"/>
              <a:t>Inoltre:</a:t>
            </a:r>
            <a:br>
              <a:rPr lang="it-IT" dirty="0"/>
            </a:br>
            <a:r>
              <a:rPr lang="it-IT" dirty="0"/>
              <a:t>a) valorizzazione dell’approccio scientifico alla tematica della salute e sicurezza nei luoghi di lavoro e analisi delle evidenze scientifiche correnti, in rapporto ai rischi effettivamente incidenti sulla salute dei lavoratori, e proposta di misure, di provata efficacia, per la riduzione dei fattori di rischio di malattia ed infortunio nei luoghi di lavoro;</a:t>
            </a:r>
          </a:p>
        </p:txBody>
      </p:sp>
    </p:spTree>
    <p:extLst>
      <p:ext uri="{BB962C8B-B14F-4D97-AF65-F5344CB8AC3E}">
        <p14:creationId xmlns:p14="http://schemas.microsoft.com/office/powerpoint/2010/main" val="2639539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3C6C085-D0F2-4631-A627-7A5D56AF17AA}"/>
              </a:ext>
            </a:extLst>
          </p:cNvPr>
          <p:cNvSpPr>
            <a:spLocks noGrp="1"/>
          </p:cNvSpPr>
          <p:nvPr>
            <p:ph type="title"/>
          </p:nvPr>
        </p:nvSpPr>
        <p:spPr>
          <a:xfrm>
            <a:off x="1633490" y="365126"/>
            <a:ext cx="6881859" cy="1325563"/>
          </a:xfrm>
        </p:spPr>
        <p:txBody>
          <a:bodyPr>
            <a:normAutofit/>
          </a:bodyPr>
          <a:lstStyle/>
          <a:p>
            <a:r>
              <a:rPr lang="it-IT" sz="4000" dirty="0">
                <a:latin typeface="Calibri" panose="020F0502020204030204" pitchFamily="34" charset="0"/>
                <a:cs typeface="Calibri" panose="020F0502020204030204" pitchFamily="34" charset="0"/>
              </a:rPr>
              <a:t>Accordo tra Ministero della Salute e SIML</a:t>
            </a:r>
          </a:p>
        </p:txBody>
      </p:sp>
      <p:sp>
        <p:nvSpPr>
          <p:cNvPr id="3" name="Segnaposto contenuto 2">
            <a:extLst>
              <a:ext uri="{FF2B5EF4-FFF2-40B4-BE49-F238E27FC236}">
                <a16:creationId xmlns:a16="http://schemas.microsoft.com/office/drawing/2014/main" xmlns="" id="{B4DACC08-2ABA-4771-AEA1-BCF824FDDDE6}"/>
              </a:ext>
            </a:extLst>
          </p:cNvPr>
          <p:cNvSpPr>
            <a:spLocks noGrp="1"/>
          </p:cNvSpPr>
          <p:nvPr>
            <p:ph idx="1"/>
          </p:nvPr>
        </p:nvSpPr>
        <p:spPr/>
        <p:txBody>
          <a:bodyPr>
            <a:normAutofit/>
          </a:bodyPr>
          <a:lstStyle/>
          <a:p>
            <a:pPr marL="0" indent="0">
              <a:buNone/>
            </a:pPr>
            <a:r>
              <a:rPr lang="it-IT" dirty="0"/>
              <a:t>b) definizione e gestione, basata su evidenze scientifiche, delle azioni prioritarie volte al controllo dei rischi lavorativi;</a:t>
            </a:r>
          </a:p>
          <a:p>
            <a:pPr marL="0" indent="0">
              <a:buNone/>
            </a:pPr>
            <a:r>
              <a:rPr lang="it-IT" dirty="0"/>
              <a:t>c) definizione di un quadro normative semplice ed efficace per la salute e sicurezza nei luoghi di lavoro italiani, anche alla luce delle migliori esperienze presenti negli altri Paesi ad economia avanzata;</a:t>
            </a:r>
          </a:p>
          <a:p>
            <a:pPr marL="0" indent="0">
              <a:buNone/>
            </a:pPr>
            <a:r>
              <a:rPr lang="it-IT" dirty="0"/>
              <a:t>d) analisi delle evidenze scientifiche sui rapporti tra insediamenti produttivi e salute della popolazione.</a:t>
            </a:r>
          </a:p>
        </p:txBody>
      </p:sp>
    </p:spTree>
    <p:extLst>
      <p:ext uri="{BB962C8B-B14F-4D97-AF65-F5344CB8AC3E}">
        <p14:creationId xmlns:p14="http://schemas.microsoft.com/office/powerpoint/2010/main" val="228121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4D2167F-4217-4D20-B00C-E7791FA26ED0}"/>
              </a:ext>
            </a:extLst>
          </p:cNvPr>
          <p:cNvSpPr>
            <a:spLocks noGrp="1"/>
          </p:cNvSpPr>
          <p:nvPr>
            <p:ph type="title"/>
          </p:nvPr>
        </p:nvSpPr>
        <p:spPr>
          <a:xfrm>
            <a:off x="405353" y="1923068"/>
            <a:ext cx="3400029" cy="3681601"/>
          </a:xfrm>
        </p:spPr>
        <p:txBody>
          <a:bodyPr>
            <a:normAutofit/>
          </a:bodyPr>
          <a:lstStyle/>
          <a:p>
            <a:r>
              <a:rPr lang="it-IT" sz="4000" dirty="0">
                <a:latin typeface="Calibri" panose="020F0502020204030204" pitchFamily="34" charset="0"/>
                <a:cs typeface="Calibri" panose="020F0502020204030204" pitchFamily="34" charset="0"/>
              </a:rPr>
              <a:t>Accordo tra </a:t>
            </a:r>
            <a:r>
              <a:rPr lang="it-IT" sz="4000" dirty="0" err="1">
                <a:latin typeface="Calibri" panose="020F0502020204030204" pitchFamily="34" charset="0"/>
                <a:cs typeface="Calibri" panose="020F0502020204030204" pitchFamily="34" charset="0"/>
              </a:rPr>
              <a:t>Farmindustria</a:t>
            </a:r>
            <a:r>
              <a:rPr lang="it-IT" sz="4000" dirty="0">
                <a:latin typeface="Calibri" panose="020F0502020204030204" pitchFamily="34" charset="0"/>
                <a:cs typeface="Calibri" panose="020F0502020204030204" pitchFamily="34" charset="0"/>
              </a:rPr>
              <a:t>, </a:t>
            </a:r>
            <a:r>
              <a:rPr lang="it-IT" sz="4000" dirty="0" err="1">
                <a:latin typeface="Calibri" panose="020F0502020204030204" pitchFamily="34" charset="0"/>
                <a:cs typeface="Calibri" panose="020F0502020204030204" pitchFamily="34" charset="0"/>
              </a:rPr>
              <a:t>Assogenerici</a:t>
            </a:r>
            <a:r>
              <a:rPr lang="it-IT" sz="4000" dirty="0">
                <a:latin typeface="Calibri" panose="020F0502020204030204" pitchFamily="34" charset="0"/>
                <a:cs typeface="Calibri" panose="020F0502020204030204" pitchFamily="34" charset="0"/>
              </a:rPr>
              <a:t> e SIML 8.3.2019</a:t>
            </a:r>
          </a:p>
        </p:txBody>
      </p:sp>
      <p:pic>
        <p:nvPicPr>
          <p:cNvPr id="5" name="Segnaposto contenuto 4">
            <a:extLst>
              <a:ext uri="{FF2B5EF4-FFF2-40B4-BE49-F238E27FC236}">
                <a16:creationId xmlns:a16="http://schemas.microsoft.com/office/drawing/2014/main" xmlns="" id="{83A89422-40FB-4C6C-B2A6-6F1D25EABEA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92756" y="331739"/>
            <a:ext cx="4645891" cy="6194522"/>
          </a:xfrm>
        </p:spPr>
      </p:pic>
    </p:spTree>
    <p:extLst>
      <p:ext uri="{BB962C8B-B14F-4D97-AF65-F5344CB8AC3E}">
        <p14:creationId xmlns:p14="http://schemas.microsoft.com/office/powerpoint/2010/main" val="1824896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4D2167F-4217-4D20-B00C-E7791FA26ED0}"/>
              </a:ext>
            </a:extLst>
          </p:cNvPr>
          <p:cNvSpPr>
            <a:spLocks noGrp="1"/>
          </p:cNvSpPr>
          <p:nvPr>
            <p:ph type="title"/>
          </p:nvPr>
        </p:nvSpPr>
        <p:spPr>
          <a:xfrm>
            <a:off x="1731145" y="365127"/>
            <a:ext cx="7043399" cy="1186582"/>
          </a:xfrm>
        </p:spPr>
        <p:txBody>
          <a:bodyPr>
            <a:normAutofit fontScale="90000"/>
          </a:bodyPr>
          <a:lstStyle/>
          <a:p>
            <a:r>
              <a:rPr lang="it-IT" sz="4000" dirty="0">
                <a:latin typeface="Calibri" panose="020F0502020204030204" pitchFamily="34" charset="0"/>
                <a:cs typeface="Calibri" panose="020F0502020204030204" pitchFamily="34" charset="0"/>
              </a:rPr>
              <a:t>Accordo tra </a:t>
            </a:r>
            <a:r>
              <a:rPr lang="it-IT" sz="4000" dirty="0" err="1">
                <a:latin typeface="Calibri" panose="020F0502020204030204" pitchFamily="34" charset="0"/>
                <a:cs typeface="Calibri" panose="020F0502020204030204" pitchFamily="34" charset="0"/>
              </a:rPr>
              <a:t>Farmindustria</a:t>
            </a:r>
            <a:r>
              <a:rPr lang="it-IT" sz="4000" dirty="0">
                <a:latin typeface="Calibri" panose="020F0502020204030204" pitchFamily="34" charset="0"/>
                <a:cs typeface="Calibri" panose="020F0502020204030204" pitchFamily="34" charset="0"/>
              </a:rPr>
              <a:t>, </a:t>
            </a:r>
            <a:r>
              <a:rPr lang="it-IT" sz="4000" dirty="0" err="1">
                <a:latin typeface="Calibri" panose="020F0502020204030204" pitchFamily="34" charset="0"/>
                <a:cs typeface="Calibri" panose="020F0502020204030204" pitchFamily="34" charset="0"/>
              </a:rPr>
              <a:t>Adssogenerici</a:t>
            </a:r>
            <a:r>
              <a:rPr lang="it-IT" sz="4000" dirty="0">
                <a:latin typeface="Calibri" panose="020F0502020204030204" pitchFamily="34" charset="0"/>
                <a:cs typeface="Calibri" panose="020F0502020204030204" pitchFamily="34" charset="0"/>
              </a:rPr>
              <a:t> e SIML</a:t>
            </a:r>
          </a:p>
        </p:txBody>
      </p:sp>
      <p:sp>
        <p:nvSpPr>
          <p:cNvPr id="3" name="Segnaposto contenuto 2">
            <a:extLst>
              <a:ext uri="{FF2B5EF4-FFF2-40B4-BE49-F238E27FC236}">
                <a16:creationId xmlns:a16="http://schemas.microsoft.com/office/drawing/2014/main" xmlns="" id="{AE01208E-5D1C-4506-B5DA-5A22EB5931E9}"/>
              </a:ext>
            </a:extLst>
          </p:cNvPr>
          <p:cNvSpPr>
            <a:spLocks noGrp="1"/>
          </p:cNvSpPr>
          <p:nvPr>
            <p:ph idx="1"/>
          </p:nvPr>
        </p:nvSpPr>
        <p:spPr/>
        <p:txBody>
          <a:bodyPr>
            <a:normAutofit fontScale="92500" lnSpcReduction="10000"/>
          </a:bodyPr>
          <a:lstStyle/>
          <a:p>
            <a:r>
              <a:rPr lang="it-IT" dirty="0" err="1"/>
              <a:t>Farmindustria</a:t>
            </a:r>
            <a:r>
              <a:rPr lang="it-IT" dirty="0"/>
              <a:t> e </a:t>
            </a:r>
            <a:r>
              <a:rPr lang="it-IT" dirty="0" err="1"/>
              <a:t>Assogenerici</a:t>
            </a:r>
            <a:r>
              <a:rPr lang="it-IT" dirty="0"/>
              <a:t> hanno deciso di collaborare con SIML ad un progetto di promozione della salute che </a:t>
            </a:r>
            <a:r>
              <a:rPr lang="it-IT" dirty="0" smtClean="0"/>
              <a:t>impegnerà </a:t>
            </a:r>
            <a:r>
              <a:rPr lang="it-IT" dirty="0"/>
              <a:t>le Aziende, i loro "medici competenti" e SIML finalizzato a:</a:t>
            </a:r>
          </a:p>
          <a:p>
            <a:r>
              <a:rPr lang="it-IT" dirty="0"/>
              <a:t>affrontare il rapporto tra lavoro e salute in un'ottica di genere;</a:t>
            </a:r>
          </a:p>
          <a:p>
            <a:r>
              <a:rPr lang="it-IT" dirty="0"/>
              <a:t>migliorare la salute delle lavoratrici (40% degli addetti ) e dei lavoratori anche attraverso una sorveglianza sanitaria "olistica" (estesa oltre l'ambito puramente lavorativo che guardi alla persona in modo integrato);</a:t>
            </a:r>
          </a:p>
          <a:p>
            <a:r>
              <a:rPr lang="it-IT" dirty="0"/>
              <a:t>assistere la lavoratrice donna nel frequente ruolo di </a:t>
            </a:r>
            <a:r>
              <a:rPr lang="it-IT" i="1" dirty="0" err="1"/>
              <a:t>caregiver</a:t>
            </a:r>
            <a:r>
              <a:rPr lang="it-IT" dirty="0"/>
              <a:t> svolto in famiglia.</a:t>
            </a:r>
          </a:p>
        </p:txBody>
      </p:sp>
    </p:spTree>
    <p:extLst>
      <p:ext uri="{BB962C8B-B14F-4D97-AF65-F5344CB8AC3E}">
        <p14:creationId xmlns:p14="http://schemas.microsoft.com/office/powerpoint/2010/main" val="1546952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AF6746F-3C39-4F5C-B01C-EB3D0323A9BD}"/>
              </a:ext>
            </a:extLst>
          </p:cNvPr>
          <p:cNvSpPr>
            <a:spLocks noGrp="1"/>
          </p:cNvSpPr>
          <p:nvPr>
            <p:ph type="title"/>
          </p:nvPr>
        </p:nvSpPr>
        <p:spPr>
          <a:xfrm>
            <a:off x="1686756" y="365126"/>
            <a:ext cx="6828593" cy="1325563"/>
          </a:xfrm>
        </p:spPr>
        <p:txBody>
          <a:bodyPr>
            <a:normAutofit/>
          </a:bodyPr>
          <a:lstStyle/>
          <a:p>
            <a:r>
              <a:rPr lang="it-IT" sz="4000" dirty="0">
                <a:latin typeface="Calibri" panose="020F0502020204030204" pitchFamily="34" charset="0"/>
                <a:cs typeface="Calibri" panose="020F0502020204030204" pitchFamily="34" charset="0"/>
              </a:rPr>
              <a:t>Il futuro: come cambia l’età della popolazione lavorativa</a:t>
            </a:r>
          </a:p>
        </p:txBody>
      </p:sp>
      <p:sp>
        <p:nvSpPr>
          <p:cNvPr id="3" name="Segnaposto contenuto 2">
            <a:extLst>
              <a:ext uri="{FF2B5EF4-FFF2-40B4-BE49-F238E27FC236}">
                <a16:creationId xmlns:a16="http://schemas.microsoft.com/office/drawing/2014/main" xmlns="" id="{475898D7-C064-4A04-926D-6FE0D3B38244}"/>
              </a:ext>
            </a:extLst>
          </p:cNvPr>
          <p:cNvSpPr>
            <a:spLocks noGrp="1"/>
          </p:cNvSpPr>
          <p:nvPr>
            <p:ph idx="1"/>
          </p:nvPr>
        </p:nvSpPr>
        <p:spPr>
          <a:xfrm>
            <a:off x="628650" y="1964171"/>
            <a:ext cx="7886700" cy="4351338"/>
          </a:xfrm>
        </p:spPr>
        <p:txBody>
          <a:bodyPr/>
          <a:lstStyle/>
          <a:p>
            <a:r>
              <a:rPr lang="it-IT" dirty="0"/>
              <a:t>Negli anni del </a:t>
            </a:r>
            <a:r>
              <a:rPr lang="it-IT" i="1" dirty="0"/>
              <a:t>baby boom</a:t>
            </a:r>
            <a:r>
              <a:rPr lang="it-IT" dirty="0"/>
              <a:t> nascevano in Italia oltre un milione di bambini, lo scorso anno meno di 450mila (e la diminuzione delle nascite non sembra arrestarsi.</a:t>
            </a:r>
          </a:p>
          <a:p>
            <a:r>
              <a:rPr lang="it-IT" dirty="0"/>
              <a:t>Il saldo della popolazione residente (nascite, immigrati, morti, emigrati) è negativo.</a:t>
            </a:r>
          </a:p>
          <a:p>
            <a:r>
              <a:rPr lang="it-IT" dirty="0"/>
              <a:t>Famiglie con meno componenti hanno maggiori difficoltà ad affrontare il ruolo di </a:t>
            </a:r>
            <a:r>
              <a:rPr lang="it-IT" i="1" dirty="0" err="1"/>
              <a:t>caregiver</a:t>
            </a:r>
            <a:r>
              <a:rPr lang="it-IT" dirty="0"/>
              <a:t> dei (pochi) bambini e dei (molti) anziani.</a:t>
            </a:r>
          </a:p>
          <a:p>
            <a:r>
              <a:rPr lang="it-IT" dirty="0"/>
              <a:t>Aumenta l'età media di lavoratrici e lavoratori.</a:t>
            </a:r>
          </a:p>
        </p:txBody>
      </p:sp>
    </p:spTree>
    <p:extLst>
      <p:ext uri="{BB962C8B-B14F-4D97-AF65-F5344CB8AC3E}">
        <p14:creationId xmlns:p14="http://schemas.microsoft.com/office/powerpoint/2010/main" val="3041191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8CF872F-20F5-4C66-8737-92E5007D93B5}"/>
              </a:ext>
            </a:extLst>
          </p:cNvPr>
          <p:cNvSpPr>
            <a:spLocks noGrp="1"/>
          </p:cNvSpPr>
          <p:nvPr>
            <p:ph type="title"/>
          </p:nvPr>
        </p:nvSpPr>
        <p:spPr>
          <a:xfrm>
            <a:off x="1766656" y="365126"/>
            <a:ext cx="6748694" cy="1325563"/>
          </a:xfrm>
        </p:spPr>
        <p:txBody>
          <a:bodyPr/>
          <a:lstStyle/>
          <a:p>
            <a:r>
              <a:rPr lang="it-IT" dirty="0">
                <a:latin typeface="Calibri" panose="020F0502020204030204" pitchFamily="34" charset="0"/>
                <a:cs typeface="Calibri" panose="020F0502020204030204" pitchFamily="34" charset="0"/>
              </a:rPr>
              <a:t>Le priorità da considerare</a:t>
            </a:r>
          </a:p>
        </p:txBody>
      </p:sp>
      <p:sp>
        <p:nvSpPr>
          <p:cNvPr id="3" name="Segnaposto contenuto 2">
            <a:extLst>
              <a:ext uri="{FF2B5EF4-FFF2-40B4-BE49-F238E27FC236}">
                <a16:creationId xmlns:a16="http://schemas.microsoft.com/office/drawing/2014/main" xmlns="" id="{E88DF583-06DA-40C6-AFD6-A4709E8E6A2C}"/>
              </a:ext>
            </a:extLst>
          </p:cNvPr>
          <p:cNvSpPr>
            <a:spLocks noGrp="1"/>
          </p:cNvSpPr>
          <p:nvPr>
            <p:ph idx="1"/>
          </p:nvPr>
        </p:nvSpPr>
        <p:spPr/>
        <p:txBody>
          <a:bodyPr>
            <a:normAutofit fontScale="92500" lnSpcReduction="10000"/>
          </a:bodyPr>
          <a:lstStyle/>
          <a:p>
            <a:r>
              <a:rPr lang="it-IT" dirty="0"/>
              <a:t>Agire per ridurre il gap di speranza di vita tra le categorie occupazionali, agendo proattivamente.</a:t>
            </a:r>
          </a:p>
          <a:p>
            <a:r>
              <a:rPr lang="it-IT" dirty="0"/>
              <a:t>Favorire la partecipazione delle donne al lavoro.</a:t>
            </a:r>
          </a:p>
          <a:p>
            <a:r>
              <a:rPr lang="it-IT" dirty="0"/>
              <a:t>Comprendere il trend di invecchiamento della popolazione che lavora (e le prevedibili variazioni dello stato di salute) e sostenere la capacità lavorativa attraverso programmi integrati di protezione e promozione della salute che vedano assieme pubbliche amministrazioni, aziende, lavoratrici e </a:t>
            </a:r>
            <a:r>
              <a:rPr lang="it-IT" dirty="0" smtClean="0"/>
              <a:t>lavoratori </a:t>
            </a:r>
            <a:r>
              <a:rPr lang="it-IT" dirty="0"/>
              <a:t>e medici del lavoro.</a:t>
            </a:r>
          </a:p>
          <a:p>
            <a:r>
              <a:rPr lang="it-IT" dirty="0"/>
              <a:t>Valorizzare le lavoratrici e i lavoratori non più giovani (attaccamento al lavoro, esperienza).</a:t>
            </a:r>
          </a:p>
          <a:p>
            <a:endParaRPr lang="it-IT" dirty="0"/>
          </a:p>
        </p:txBody>
      </p:sp>
    </p:spTree>
    <p:extLst>
      <p:ext uri="{BB962C8B-B14F-4D97-AF65-F5344CB8AC3E}">
        <p14:creationId xmlns:p14="http://schemas.microsoft.com/office/powerpoint/2010/main" val="1063101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1">
            <a:extLst>
              <a:ext uri="{FF2B5EF4-FFF2-40B4-BE49-F238E27FC236}">
                <a16:creationId xmlns:a16="http://schemas.microsoft.com/office/drawing/2014/main" xmlns="" id="{6BFAABF1-C27E-4C8C-A49D-262691E1E987}"/>
              </a:ext>
            </a:extLst>
          </p:cNvPr>
          <p:cNvPicPr>
            <a:picLocks noGrp="1" noChangeAspect="1"/>
          </p:cNvPicPr>
          <p:nvPr>
            <p:ph idx="1"/>
          </p:nvPr>
        </p:nvPicPr>
        <p:blipFill rotWithShape="1">
          <a:blip r:embed="rId2">
            <a:alphaModFix amt="57000"/>
            <a:extLst>
              <a:ext uri="{28A0092B-C50C-407E-A947-70E740481C1C}">
                <a14:useLocalDpi xmlns:a14="http://schemas.microsoft.com/office/drawing/2010/main" val="0"/>
              </a:ext>
            </a:extLst>
          </a:blip>
          <a:srcRect t="3683" r="-2" b="2531"/>
          <a:stretch/>
        </p:blipFill>
        <p:spPr bwMode="auto">
          <a:xfrm>
            <a:off x="4421080" y="0"/>
            <a:ext cx="4722920" cy="6853928"/>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2">
            <a:extLst>
              <a:ext uri="{FF2B5EF4-FFF2-40B4-BE49-F238E27FC236}">
                <a16:creationId xmlns:a16="http://schemas.microsoft.com/office/drawing/2014/main" xmlns="" id="{A1FE401D-84EF-4A90-8DA4-D24A8773219C}"/>
              </a:ext>
            </a:extLst>
          </p:cNvPr>
          <p:cNvSpPr txBox="1">
            <a:spLocks noChangeArrowheads="1"/>
          </p:cNvSpPr>
          <p:nvPr/>
        </p:nvSpPr>
        <p:spPr bwMode="auto">
          <a:xfrm>
            <a:off x="338925" y="1918046"/>
            <a:ext cx="4632570" cy="463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marL="228600" indent="-228600">
              <a:lnSpc>
                <a:spcPct val="90000"/>
              </a:lnSpc>
              <a:spcBef>
                <a:spcPts val="1000"/>
              </a:spcBef>
              <a:buFont typeface="Arial" panose="020B0604020202020204" pitchFamily="34" charset="0"/>
              <a:buChar char="•"/>
            </a:pPr>
            <a:r>
              <a:rPr lang="it-IT" altLang="it-IT" sz="2000" u="none" dirty="0">
                <a:latin typeface="+mn-lt"/>
              </a:rPr>
              <a:t>Nel 1700 Bernardo </a:t>
            </a:r>
            <a:r>
              <a:rPr lang="it-IT" altLang="it-IT" sz="2000" u="none" dirty="0" err="1">
                <a:latin typeface="+mn-lt"/>
              </a:rPr>
              <a:t>Ramazzini</a:t>
            </a:r>
            <a:r>
              <a:rPr lang="it-IT" altLang="it-IT" sz="2000" u="none" dirty="0">
                <a:latin typeface="+mn-lt"/>
              </a:rPr>
              <a:t> pubblica il trattato </a:t>
            </a:r>
            <a:r>
              <a:rPr lang="it-IT" altLang="it-IT" sz="2000" i="1" u="none" dirty="0">
                <a:latin typeface="+mn-lt"/>
              </a:rPr>
              <a:t>De </a:t>
            </a:r>
            <a:r>
              <a:rPr lang="it-IT" altLang="it-IT" sz="2000" i="1" u="none" dirty="0" err="1">
                <a:latin typeface="+mn-lt"/>
              </a:rPr>
              <a:t>Morbis</a:t>
            </a:r>
            <a:r>
              <a:rPr lang="it-IT" altLang="it-IT" sz="2000" i="1" u="none" dirty="0">
                <a:latin typeface="+mn-lt"/>
              </a:rPr>
              <a:t> </a:t>
            </a:r>
            <a:r>
              <a:rPr lang="it-IT" altLang="it-IT" sz="2000" i="1" u="none" dirty="0" err="1">
                <a:latin typeface="+mn-lt"/>
              </a:rPr>
              <a:t>Artificum</a:t>
            </a:r>
            <a:r>
              <a:rPr lang="it-IT" altLang="it-IT" sz="2000" i="1" u="none" dirty="0">
                <a:latin typeface="+mn-lt"/>
              </a:rPr>
              <a:t> Diatriba.</a:t>
            </a:r>
          </a:p>
          <a:p>
            <a:pPr marL="228600" indent="-228600">
              <a:lnSpc>
                <a:spcPct val="90000"/>
              </a:lnSpc>
              <a:spcBef>
                <a:spcPts val="1000"/>
              </a:spcBef>
              <a:buFont typeface="Arial" panose="020B0604020202020204" pitchFamily="34" charset="0"/>
              <a:buChar char="•"/>
            </a:pPr>
            <a:r>
              <a:rPr lang="it-IT" altLang="it-IT" sz="2000" u="none" dirty="0">
                <a:latin typeface="+mn-lt"/>
              </a:rPr>
              <a:t>Dal 1901 inizia la pubblicazione della rivista Il lavoro (dal 1925, La medicina del lavoro). Si tratta della più antica rivista di Medicina del Lavoro ancora oggi in pubblicazione.</a:t>
            </a:r>
          </a:p>
          <a:p>
            <a:pPr marL="228600" indent="-228600">
              <a:lnSpc>
                <a:spcPct val="90000"/>
              </a:lnSpc>
              <a:spcBef>
                <a:spcPts val="1000"/>
              </a:spcBef>
              <a:buFont typeface="Arial" panose="020B0604020202020204" pitchFamily="34" charset="0"/>
              <a:buChar char="•"/>
            </a:pPr>
            <a:r>
              <a:rPr lang="it-IT" altLang="it-IT" sz="2000" u="none" dirty="0">
                <a:latin typeface="+mn-lt"/>
              </a:rPr>
              <a:t>Nel 1906 viene fondata a Milano l’attuale </a:t>
            </a:r>
            <a:r>
              <a:rPr lang="it-IT" altLang="it-IT" sz="2000" i="1" u="none" dirty="0">
                <a:latin typeface="+mn-lt"/>
              </a:rPr>
              <a:t>International Commission on </a:t>
            </a:r>
            <a:r>
              <a:rPr lang="it-IT" altLang="it-IT" sz="2000" i="1" u="none" dirty="0" err="1">
                <a:latin typeface="+mn-lt"/>
              </a:rPr>
              <a:t>Occupational</a:t>
            </a:r>
            <a:r>
              <a:rPr lang="it-IT" altLang="it-IT" sz="2000" i="1" u="none" dirty="0">
                <a:latin typeface="+mn-lt"/>
              </a:rPr>
              <a:t> </a:t>
            </a:r>
            <a:r>
              <a:rPr lang="it-IT" altLang="it-IT" sz="2000" i="1" u="none" dirty="0" err="1">
                <a:latin typeface="+mn-lt"/>
              </a:rPr>
              <a:t>Health</a:t>
            </a:r>
            <a:r>
              <a:rPr lang="it-IT" altLang="it-IT" sz="2000" u="none" dirty="0">
                <a:latin typeface="+mn-lt"/>
              </a:rPr>
              <a:t>, la società internazionale dei medici del lavoro.</a:t>
            </a:r>
          </a:p>
          <a:p>
            <a:pPr marL="228600" indent="-228600">
              <a:lnSpc>
                <a:spcPct val="90000"/>
              </a:lnSpc>
              <a:spcBef>
                <a:spcPts val="1000"/>
              </a:spcBef>
              <a:buFont typeface="Arial" panose="020B0604020202020204" pitchFamily="34" charset="0"/>
              <a:buChar char="•"/>
            </a:pPr>
            <a:r>
              <a:rPr lang="it-IT" altLang="it-IT" sz="2000" u="none" dirty="0">
                <a:latin typeface="+mn-lt"/>
              </a:rPr>
              <a:t>Nel 1929 a Napoli viene decisa la fondazione della Società Italiana di Medicina del Lavoro, oggi presieduta dalla Prof. Giovanna Spatari.</a:t>
            </a:r>
          </a:p>
        </p:txBody>
      </p:sp>
    </p:spTree>
    <p:extLst>
      <p:ext uri="{BB962C8B-B14F-4D97-AF65-F5344CB8AC3E}">
        <p14:creationId xmlns:p14="http://schemas.microsoft.com/office/powerpoint/2010/main" val="542998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90254" y="365126"/>
            <a:ext cx="6825095" cy="1325563"/>
          </a:xfrm>
        </p:spPr>
        <p:txBody>
          <a:bodyPr>
            <a:normAutofit/>
          </a:bodyPr>
          <a:lstStyle/>
          <a:p>
            <a:r>
              <a:rPr lang="it-IT" sz="3600" dirty="0">
                <a:latin typeface="Calibri" panose="020F0502020204030204" pitchFamily="34" charset="0"/>
                <a:cs typeface="Calibri" panose="020F0502020204030204" pitchFamily="34" charset="0"/>
              </a:rPr>
              <a:t>Il ruolo delle professioni mediche per la salute di chi lavora</a:t>
            </a:r>
          </a:p>
        </p:txBody>
      </p:sp>
      <p:sp>
        <p:nvSpPr>
          <p:cNvPr id="3" name="Segnaposto contenuto 2"/>
          <p:cNvSpPr>
            <a:spLocks noGrp="1"/>
          </p:cNvSpPr>
          <p:nvPr>
            <p:ph idx="1"/>
          </p:nvPr>
        </p:nvSpPr>
        <p:spPr>
          <a:xfrm>
            <a:off x="628650" y="1884217"/>
            <a:ext cx="7886700" cy="4292745"/>
          </a:xfrm>
        </p:spPr>
        <p:txBody>
          <a:bodyPr>
            <a:normAutofit lnSpcReduction="10000"/>
          </a:bodyPr>
          <a:lstStyle/>
          <a:p>
            <a:pPr>
              <a:lnSpc>
                <a:spcPct val="100000"/>
              </a:lnSpc>
              <a:spcBef>
                <a:spcPts val="1200"/>
              </a:spcBef>
            </a:pPr>
            <a:r>
              <a:rPr lang="it-IT" dirty="0"/>
              <a:t>Storicamente esisteva il "medico di fabbrica" (segno di una medicina essenzialmente industriale), poi diventato l'attuale "medico competente", specialista in Medicina del Lavoro.</a:t>
            </a:r>
          </a:p>
          <a:p>
            <a:pPr>
              <a:lnSpc>
                <a:spcPct val="100000"/>
              </a:lnSpc>
              <a:spcBef>
                <a:spcPts val="1200"/>
              </a:spcBef>
            </a:pPr>
            <a:r>
              <a:rPr lang="it-IT" dirty="0"/>
              <a:t>Per molto tempo la funzione del Medico del Lavoro è stata identificata nella sorveglianza sanitaria periodica finalizzata alla "prevenzione" delle malattie professionali.</a:t>
            </a:r>
          </a:p>
          <a:p>
            <a:pPr>
              <a:lnSpc>
                <a:spcPct val="100000"/>
              </a:lnSpc>
              <a:spcBef>
                <a:spcPts val="1200"/>
              </a:spcBef>
            </a:pPr>
            <a:r>
              <a:rPr lang="it-IT" dirty="0"/>
              <a:t>Oggi è necessaria invece una visione "olistica" della salute di chi lavora (vedremo perché).</a:t>
            </a:r>
          </a:p>
          <a:p>
            <a:pPr>
              <a:lnSpc>
                <a:spcPct val="100000"/>
              </a:lnSpc>
              <a:spcBef>
                <a:spcPts val="2400"/>
              </a:spcBef>
            </a:pPr>
            <a:endParaRPr lang="it-IT" dirty="0"/>
          </a:p>
          <a:p>
            <a:pPr>
              <a:lnSpc>
                <a:spcPct val="100000"/>
              </a:lnSpc>
              <a:spcBef>
                <a:spcPts val="3600"/>
              </a:spcBef>
            </a:pPr>
            <a:endParaRPr lang="it-IT" dirty="0"/>
          </a:p>
          <a:p>
            <a:endParaRPr lang="it-IT" dirty="0"/>
          </a:p>
        </p:txBody>
      </p:sp>
    </p:spTree>
    <p:extLst>
      <p:ext uri="{BB962C8B-B14F-4D97-AF65-F5344CB8AC3E}">
        <p14:creationId xmlns:p14="http://schemas.microsoft.com/office/powerpoint/2010/main" val="3147402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F290B02-0F14-4133-BFD5-338A54176E3B}"/>
              </a:ext>
            </a:extLst>
          </p:cNvPr>
          <p:cNvSpPr>
            <a:spLocks noGrp="1"/>
          </p:cNvSpPr>
          <p:nvPr>
            <p:ph type="title"/>
          </p:nvPr>
        </p:nvSpPr>
        <p:spPr>
          <a:xfrm>
            <a:off x="1331650" y="365126"/>
            <a:ext cx="7183700" cy="1325563"/>
          </a:xfrm>
        </p:spPr>
        <p:txBody>
          <a:bodyPr/>
          <a:lstStyle/>
          <a:p>
            <a:pPr algn="ctr"/>
            <a:r>
              <a:rPr lang="it-IT" dirty="0">
                <a:latin typeface="Calibri" panose="020F0502020204030204" pitchFamily="34" charset="0"/>
                <a:cs typeface="Calibri" panose="020F0502020204030204" pitchFamily="34" charset="0"/>
              </a:rPr>
              <a:t>Il quadro della salute e sicurezza del lavoro in Italia</a:t>
            </a:r>
          </a:p>
        </p:txBody>
      </p:sp>
      <p:sp>
        <p:nvSpPr>
          <p:cNvPr id="3" name="Segnaposto contenuto 2">
            <a:extLst>
              <a:ext uri="{FF2B5EF4-FFF2-40B4-BE49-F238E27FC236}">
                <a16:creationId xmlns:a16="http://schemas.microsoft.com/office/drawing/2014/main" xmlns="" id="{FB42428C-1499-48BE-A55D-BE0C44C0A1EC}"/>
              </a:ext>
            </a:extLst>
          </p:cNvPr>
          <p:cNvSpPr>
            <a:spLocks noGrp="1"/>
          </p:cNvSpPr>
          <p:nvPr>
            <p:ph idx="1"/>
          </p:nvPr>
        </p:nvSpPr>
        <p:spPr>
          <a:xfrm>
            <a:off x="628650" y="1825624"/>
            <a:ext cx="7886700" cy="4667249"/>
          </a:xfrm>
        </p:spPr>
        <p:txBody>
          <a:bodyPr>
            <a:normAutofit fontScale="92500" lnSpcReduction="10000"/>
          </a:bodyPr>
          <a:lstStyle/>
          <a:p>
            <a:r>
              <a:rPr lang="it-IT" altLang="it-IT" dirty="0"/>
              <a:t>INAIL: eventi denunciati vs eventi "accertati".</a:t>
            </a:r>
          </a:p>
          <a:p>
            <a:r>
              <a:rPr lang="it-IT" altLang="it-IT" dirty="0"/>
              <a:t>Dove eravamo: dal 1961 al 1970 l'INAIL ha riconosciuto ogni anno, in media oltre un milione di infortuni sul lavoro, dei quali oltre 1.800 mortali. Nello stesso periodo le malattie professionali riconosciute erano in media circa 16mila, di cui 60 mortali</a:t>
            </a:r>
          </a:p>
          <a:p>
            <a:r>
              <a:rPr lang="it-IT" altLang="it-IT" dirty="0"/>
              <a:t>Dove siamo: infortuni accertati più che dimezzati (40%), infortuni mortali ridotti a un terzo, malattie professionali stabili ma di tipo diverso (muscolo-scheletriche). Le malattie professionali "riesplodono" negli ultimi 10 anni: riconosciute in media circa 20mila, di cui in media oltre 700 con esito mortale ( però in diminuzione dal 2013).</a:t>
            </a:r>
          </a:p>
          <a:p>
            <a:endParaRPr lang="it-IT" dirty="0"/>
          </a:p>
        </p:txBody>
      </p:sp>
    </p:spTree>
    <p:extLst>
      <p:ext uri="{BB962C8B-B14F-4D97-AF65-F5344CB8AC3E}">
        <p14:creationId xmlns:p14="http://schemas.microsoft.com/office/powerpoint/2010/main" val="3900440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AB13320-0E32-4C37-9BB6-D12A431D202D}"/>
              </a:ext>
            </a:extLst>
          </p:cNvPr>
          <p:cNvSpPr>
            <a:spLocks noGrp="1"/>
          </p:cNvSpPr>
          <p:nvPr>
            <p:ph type="title"/>
          </p:nvPr>
        </p:nvSpPr>
        <p:spPr>
          <a:xfrm>
            <a:off x="1651246" y="365126"/>
            <a:ext cx="6864103" cy="1325563"/>
          </a:xfrm>
        </p:spPr>
        <p:txBody>
          <a:bodyPr/>
          <a:lstStyle/>
          <a:p>
            <a:r>
              <a:rPr lang="it-IT" altLang="it-IT" dirty="0">
                <a:latin typeface="Calibri" panose="020F0502020204030204" pitchFamily="34" charset="0"/>
                <a:cs typeface="Calibri" panose="020F0502020204030204" pitchFamily="34" charset="0"/>
              </a:rPr>
              <a:t>Le malattie da lavoro oggi</a:t>
            </a:r>
            <a:endParaRPr lang="it-IT" dirty="0">
              <a:latin typeface="Calibri" panose="020F0502020204030204" pitchFamily="34" charset="0"/>
              <a:cs typeface="Calibri" panose="020F0502020204030204" pitchFamily="34" charset="0"/>
            </a:endParaRPr>
          </a:p>
        </p:txBody>
      </p:sp>
      <p:sp>
        <p:nvSpPr>
          <p:cNvPr id="3" name="Segnaposto contenuto 2">
            <a:extLst>
              <a:ext uri="{FF2B5EF4-FFF2-40B4-BE49-F238E27FC236}">
                <a16:creationId xmlns:a16="http://schemas.microsoft.com/office/drawing/2014/main" xmlns="" id="{66C2EFBB-DEF0-4574-B972-084732F70397}"/>
              </a:ext>
            </a:extLst>
          </p:cNvPr>
          <p:cNvSpPr>
            <a:spLocks noGrp="1"/>
          </p:cNvSpPr>
          <p:nvPr>
            <p:ph idx="1"/>
          </p:nvPr>
        </p:nvSpPr>
        <p:spPr>
          <a:xfrm>
            <a:off x="628650" y="1825625"/>
            <a:ext cx="7886700" cy="4593648"/>
          </a:xfrm>
        </p:spPr>
        <p:txBody>
          <a:bodyPr>
            <a:normAutofit fontScale="85000" lnSpcReduction="20000"/>
          </a:bodyPr>
          <a:lstStyle/>
          <a:p>
            <a:pPr>
              <a:spcBef>
                <a:spcPts val="1200"/>
              </a:spcBef>
            </a:pPr>
            <a:r>
              <a:rPr lang="it-IT" sz="3300" dirty="0"/>
              <a:t>Lo studio Global Burden of </a:t>
            </a:r>
            <a:r>
              <a:rPr lang="it-IT" sz="3300" dirty="0" err="1"/>
              <a:t>Disease</a:t>
            </a:r>
            <a:r>
              <a:rPr lang="it-IT" sz="3300" dirty="0"/>
              <a:t> (Bill &amp; Melinda Gates Foundation) ha recentemente stimato che, per la prima volta da quando questi dati sono registrati, il numero annuale di morti per malattie da lavoro ha superato quello per infortuni. Le ragioni:</a:t>
            </a:r>
          </a:p>
          <a:p>
            <a:pPr>
              <a:spcBef>
                <a:spcPts val="1200"/>
              </a:spcBef>
            </a:pPr>
            <a:r>
              <a:rPr lang="it-IT" sz="3300" dirty="0"/>
              <a:t>il drastico calo degli infortuni mortali sul lavoro (in Italia più della metà degli eventi riconosciuti sono incidenti stradali);</a:t>
            </a:r>
          </a:p>
          <a:p>
            <a:pPr>
              <a:spcBef>
                <a:spcPts val="1200"/>
              </a:spcBef>
            </a:pPr>
            <a:r>
              <a:rPr lang="it-IT" sz="3300" dirty="0"/>
              <a:t>due terzi (o più, a seconda dei paesi) dei casi mortali di malattie da lavoro sono attribuibili alle esposizioni ad amianto avvenute fino agli anni 80. Questi casi si ridurranno rapidamente nei prossimi anni (in altri paesi sta già avvenendo).</a:t>
            </a:r>
          </a:p>
          <a:p>
            <a:endParaRPr lang="it-IT" dirty="0"/>
          </a:p>
        </p:txBody>
      </p:sp>
    </p:spTree>
    <p:extLst>
      <p:ext uri="{BB962C8B-B14F-4D97-AF65-F5344CB8AC3E}">
        <p14:creationId xmlns:p14="http://schemas.microsoft.com/office/powerpoint/2010/main" val="4124018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AB13320-0E32-4C37-9BB6-D12A431D202D}"/>
              </a:ext>
            </a:extLst>
          </p:cNvPr>
          <p:cNvSpPr>
            <a:spLocks noGrp="1"/>
          </p:cNvSpPr>
          <p:nvPr>
            <p:ph type="title"/>
          </p:nvPr>
        </p:nvSpPr>
        <p:spPr>
          <a:xfrm>
            <a:off x="1651246" y="365126"/>
            <a:ext cx="6864103" cy="1325563"/>
          </a:xfrm>
        </p:spPr>
        <p:txBody>
          <a:bodyPr/>
          <a:lstStyle/>
          <a:p>
            <a:r>
              <a:rPr lang="it-IT" altLang="it-IT" dirty="0">
                <a:latin typeface="Calibri" panose="020F0502020204030204" pitchFamily="34" charset="0"/>
                <a:cs typeface="Calibri" panose="020F0502020204030204" pitchFamily="34" charset="0"/>
              </a:rPr>
              <a:t>Le priorità attuali in materia di salute e lavoro in Italia</a:t>
            </a:r>
            <a:endParaRPr lang="it-IT" dirty="0">
              <a:latin typeface="Calibri" panose="020F0502020204030204" pitchFamily="34" charset="0"/>
              <a:cs typeface="Calibri" panose="020F0502020204030204" pitchFamily="34" charset="0"/>
            </a:endParaRPr>
          </a:p>
        </p:txBody>
      </p:sp>
      <p:sp>
        <p:nvSpPr>
          <p:cNvPr id="3" name="Segnaposto contenuto 2">
            <a:extLst>
              <a:ext uri="{FF2B5EF4-FFF2-40B4-BE49-F238E27FC236}">
                <a16:creationId xmlns:a16="http://schemas.microsoft.com/office/drawing/2014/main" xmlns="" id="{66C2EFBB-DEF0-4574-B972-084732F70397}"/>
              </a:ext>
            </a:extLst>
          </p:cNvPr>
          <p:cNvSpPr>
            <a:spLocks noGrp="1"/>
          </p:cNvSpPr>
          <p:nvPr>
            <p:ph idx="1"/>
          </p:nvPr>
        </p:nvSpPr>
        <p:spPr>
          <a:xfrm>
            <a:off x="628649" y="1825624"/>
            <a:ext cx="7970405" cy="4732193"/>
          </a:xfrm>
        </p:spPr>
        <p:txBody>
          <a:bodyPr>
            <a:noAutofit/>
          </a:bodyPr>
          <a:lstStyle/>
          <a:p>
            <a:pPr>
              <a:spcBef>
                <a:spcPts val="1200"/>
              </a:spcBef>
            </a:pPr>
            <a:r>
              <a:rPr lang="it-IT" sz="2500" dirty="0"/>
              <a:t>È necessario continuare a contrastare il fenomeno degli infortuni e soprattutto quello degli infortuni mortali: secondo i dati INAIL, nel 2017 sono stati riconosciuti 660 infortuni mortali di cui 276 avvenuti nei luoghi di lavoro, 208 in occasione di lavoro con mezzo di trasporto (incidenti stradali) e 176 in itinere (quasi tutti incidenti stradali).</a:t>
            </a:r>
          </a:p>
          <a:p>
            <a:r>
              <a:rPr lang="it-IT" sz="2500" dirty="0"/>
              <a:t>Le malattie con esito mortale riconosciute dall'INAIL si sono dimezzate nel 2017 rispetto al picco del 2013 (1.000, prevalentemente tumori da pregresse esposizioni ad amianto): è prevedibile la loro continua diminuzione.</a:t>
            </a:r>
          </a:p>
          <a:p>
            <a:r>
              <a:rPr lang="it-IT" sz="2500" dirty="0"/>
              <a:t>Tuttavia c'è un aspetto molto rilevante di cui quasi non si parla: la mortalità differenziale per occupazione.</a:t>
            </a:r>
          </a:p>
        </p:txBody>
      </p:sp>
    </p:spTree>
    <p:extLst>
      <p:ext uri="{BB962C8B-B14F-4D97-AF65-F5344CB8AC3E}">
        <p14:creationId xmlns:p14="http://schemas.microsoft.com/office/powerpoint/2010/main" val="2466768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EAABE17-8AE2-4853-BE9F-0F7B1F3A2F83}"/>
              </a:ext>
            </a:extLst>
          </p:cNvPr>
          <p:cNvSpPr>
            <a:spLocks noGrp="1"/>
          </p:cNvSpPr>
          <p:nvPr>
            <p:ph type="title"/>
          </p:nvPr>
        </p:nvSpPr>
        <p:spPr>
          <a:xfrm>
            <a:off x="1713390" y="365126"/>
            <a:ext cx="6784065" cy="687819"/>
          </a:xfrm>
        </p:spPr>
        <p:txBody>
          <a:bodyPr>
            <a:normAutofit fontScale="90000"/>
          </a:bodyPr>
          <a:lstStyle/>
          <a:p>
            <a:r>
              <a:rPr lang="it-IT" dirty="0">
                <a:latin typeface="Calibri" panose="020F0502020204030204" pitchFamily="34" charset="0"/>
                <a:cs typeface="Calibri" panose="020F0502020204030204" pitchFamily="34" charset="0"/>
              </a:rPr>
              <a:t>Mortalità e occupazione</a:t>
            </a:r>
          </a:p>
        </p:txBody>
      </p:sp>
      <p:pic>
        <p:nvPicPr>
          <p:cNvPr id="5" name="Immagine 4">
            <a:extLst>
              <a:ext uri="{FF2B5EF4-FFF2-40B4-BE49-F238E27FC236}">
                <a16:creationId xmlns:a16="http://schemas.microsoft.com/office/drawing/2014/main" xmlns="" id="{50EDFE2D-61DA-417F-A31A-4D0DA69D1D31}"/>
              </a:ext>
            </a:extLst>
          </p:cNvPr>
          <p:cNvPicPr>
            <a:picLocks noChangeAspect="1"/>
          </p:cNvPicPr>
          <p:nvPr/>
        </p:nvPicPr>
        <p:blipFill>
          <a:blip r:embed="rId2"/>
          <a:stretch>
            <a:fillRect/>
          </a:stretch>
        </p:blipFill>
        <p:spPr>
          <a:xfrm>
            <a:off x="1464816" y="1264898"/>
            <a:ext cx="6967536" cy="5313456"/>
          </a:xfrm>
          <a:prstGeom prst="rect">
            <a:avLst/>
          </a:prstGeom>
        </p:spPr>
      </p:pic>
    </p:spTree>
    <p:extLst>
      <p:ext uri="{BB962C8B-B14F-4D97-AF65-F5344CB8AC3E}">
        <p14:creationId xmlns:p14="http://schemas.microsoft.com/office/powerpoint/2010/main" val="2660137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8424D2A-2401-4958-B3FF-B14DBBF03E5E}"/>
              </a:ext>
            </a:extLst>
          </p:cNvPr>
          <p:cNvSpPr>
            <a:spLocks noGrp="1"/>
          </p:cNvSpPr>
          <p:nvPr>
            <p:ph type="title"/>
          </p:nvPr>
        </p:nvSpPr>
        <p:spPr>
          <a:xfrm>
            <a:off x="1748900" y="365127"/>
            <a:ext cx="6766449" cy="955674"/>
          </a:xfrm>
        </p:spPr>
        <p:txBody>
          <a:bodyPr>
            <a:normAutofit/>
          </a:bodyPr>
          <a:lstStyle/>
          <a:p>
            <a:r>
              <a:rPr lang="it-IT" sz="4000" dirty="0">
                <a:latin typeface="Calibri" panose="020F0502020204030204" pitchFamily="34" charset="0"/>
                <a:cs typeface="Calibri" panose="020F0502020204030204" pitchFamily="34" charset="0"/>
              </a:rPr>
              <a:t>Tumori e occupazione (uomini)</a:t>
            </a:r>
          </a:p>
        </p:txBody>
      </p:sp>
      <p:pic>
        <p:nvPicPr>
          <p:cNvPr id="4" name="Segnaposto contenuto 3">
            <a:extLst>
              <a:ext uri="{FF2B5EF4-FFF2-40B4-BE49-F238E27FC236}">
                <a16:creationId xmlns:a16="http://schemas.microsoft.com/office/drawing/2014/main" xmlns="" id="{6515D18B-FE8B-4052-AA7A-591399FE089B}"/>
              </a:ext>
            </a:extLst>
          </p:cNvPr>
          <p:cNvPicPr>
            <a:picLocks noGrp="1" noChangeAspect="1"/>
          </p:cNvPicPr>
          <p:nvPr>
            <p:ph idx="1"/>
          </p:nvPr>
        </p:nvPicPr>
        <p:blipFill>
          <a:blip r:embed="rId2"/>
          <a:stretch>
            <a:fillRect/>
          </a:stretch>
        </p:blipFill>
        <p:spPr>
          <a:xfrm>
            <a:off x="1835432" y="1690689"/>
            <a:ext cx="6593383" cy="4734973"/>
          </a:xfrm>
          <a:prstGeom prst="rect">
            <a:avLst/>
          </a:prstGeom>
        </p:spPr>
      </p:pic>
    </p:spTree>
    <p:extLst>
      <p:ext uri="{BB962C8B-B14F-4D97-AF65-F5344CB8AC3E}">
        <p14:creationId xmlns:p14="http://schemas.microsoft.com/office/powerpoint/2010/main" val="2593394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8424D2A-2401-4958-B3FF-B14DBBF03E5E}"/>
              </a:ext>
            </a:extLst>
          </p:cNvPr>
          <p:cNvSpPr>
            <a:spLocks noGrp="1"/>
          </p:cNvSpPr>
          <p:nvPr>
            <p:ph type="title"/>
          </p:nvPr>
        </p:nvSpPr>
        <p:spPr>
          <a:xfrm>
            <a:off x="1748900" y="365126"/>
            <a:ext cx="6766449" cy="1325563"/>
          </a:xfrm>
        </p:spPr>
        <p:txBody>
          <a:bodyPr>
            <a:normAutofit/>
          </a:bodyPr>
          <a:lstStyle/>
          <a:p>
            <a:r>
              <a:rPr lang="it-IT" sz="4000" dirty="0">
                <a:latin typeface="Calibri" panose="020F0502020204030204" pitchFamily="34" charset="0"/>
                <a:cs typeface="Calibri" panose="020F0502020204030204" pitchFamily="34" charset="0"/>
              </a:rPr>
              <a:t>Tumori e occupazione (donne)</a:t>
            </a:r>
          </a:p>
        </p:txBody>
      </p:sp>
      <p:pic>
        <p:nvPicPr>
          <p:cNvPr id="6" name="Immagine 5">
            <a:extLst>
              <a:ext uri="{FF2B5EF4-FFF2-40B4-BE49-F238E27FC236}">
                <a16:creationId xmlns:a16="http://schemas.microsoft.com/office/drawing/2014/main" xmlns="" id="{53C1B2B0-2904-43B9-AD90-B35CD5FF11BB}"/>
              </a:ext>
            </a:extLst>
          </p:cNvPr>
          <p:cNvPicPr>
            <a:picLocks noChangeAspect="1"/>
          </p:cNvPicPr>
          <p:nvPr/>
        </p:nvPicPr>
        <p:blipFill>
          <a:blip r:embed="rId2"/>
          <a:stretch>
            <a:fillRect/>
          </a:stretch>
        </p:blipFill>
        <p:spPr>
          <a:xfrm>
            <a:off x="1748900" y="1802167"/>
            <a:ext cx="6689302" cy="4821741"/>
          </a:xfrm>
          <a:prstGeom prst="rect">
            <a:avLst/>
          </a:prstGeom>
        </p:spPr>
      </p:pic>
    </p:spTree>
    <p:extLst>
      <p:ext uri="{BB962C8B-B14F-4D97-AF65-F5344CB8AC3E}">
        <p14:creationId xmlns:p14="http://schemas.microsoft.com/office/powerpoint/2010/main" val="1319170079"/>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TotalTime>
  <Words>1307</Words>
  <Application>Microsoft Office PowerPoint</Application>
  <PresentationFormat>Presentazione su schermo (4:3)</PresentationFormat>
  <Paragraphs>67</Paragraphs>
  <Slides>18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18</vt:i4>
      </vt:variant>
    </vt:vector>
  </HeadingPairs>
  <TitlesOfParts>
    <vt:vector size="22" baseType="lpstr">
      <vt:lpstr>Arial</vt:lpstr>
      <vt:lpstr>Calibri</vt:lpstr>
      <vt:lpstr>Calibri Light</vt:lpstr>
      <vt:lpstr>Tema di Office</vt:lpstr>
      <vt:lpstr>Il ruolo delle professioni mediche</vt:lpstr>
      <vt:lpstr>Presentazione standard di PowerPoint</vt:lpstr>
      <vt:lpstr>Il ruolo delle professioni mediche per la salute di chi lavora</vt:lpstr>
      <vt:lpstr>Il quadro della salute e sicurezza del lavoro in Italia</vt:lpstr>
      <vt:lpstr>Le malattie da lavoro oggi</vt:lpstr>
      <vt:lpstr>Le priorità attuali in materia di salute e lavoro in Italia</vt:lpstr>
      <vt:lpstr>Mortalità e occupazione</vt:lpstr>
      <vt:lpstr>Tumori e occupazione (uomini)</vt:lpstr>
      <vt:lpstr>Tumori e occupazione (donne)</vt:lpstr>
      <vt:lpstr>I determinanti della mortalità differenziale</vt:lpstr>
      <vt:lpstr>Un nuovo ruolo per il Medico del Lavoro</vt:lpstr>
      <vt:lpstr>Accordo tra Ministero della Salute e SIML (14.2.2018)</vt:lpstr>
      <vt:lpstr>Accordo tra Ministero della Salute e SIML</vt:lpstr>
      <vt:lpstr>Accordo tra Ministero della Salute e SIML</vt:lpstr>
      <vt:lpstr>Accordo tra Farmindustria, Assogenerici e SIML 8.3.2019</vt:lpstr>
      <vt:lpstr>Accordo tra Farmindustria, Adssogenerici e SIML</vt:lpstr>
      <vt:lpstr>Il futuro: come cambia l’età della popolazione lavorativa</vt:lpstr>
      <vt:lpstr>Le priorità da considerare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ruolo del Medico del Lavoro per la tutela della salute</dc:title>
  <dc:creator>Andrea Farioli</dc:creator>
  <cp:lastModifiedBy>HP</cp:lastModifiedBy>
  <cp:revision>64</cp:revision>
  <dcterms:created xsi:type="dcterms:W3CDTF">2019-03-12T17:13:14Z</dcterms:created>
  <dcterms:modified xsi:type="dcterms:W3CDTF">2019-03-13T13:27:05Z</dcterms:modified>
</cp:coreProperties>
</file>