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9"/>
  </p:notesMasterIdLst>
  <p:sldIdLst>
    <p:sldId id="256" r:id="rId2"/>
    <p:sldId id="257" r:id="rId3"/>
    <p:sldId id="370" r:id="rId4"/>
    <p:sldId id="371" r:id="rId5"/>
    <p:sldId id="263" r:id="rId6"/>
    <p:sldId id="322" r:id="rId7"/>
    <p:sldId id="323" r:id="rId8"/>
    <p:sldId id="277" r:id="rId9"/>
    <p:sldId id="281" r:id="rId10"/>
    <p:sldId id="349" r:id="rId11"/>
    <p:sldId id="278" r:id="rId12"/>
    <p:sldId id="265" r:id="rId13"/>
    <p:sldId id="356" r:id="rId14"/>
    <p:sldId id="347" r:id="rId15"/>
    <p:sldId id="373" r:id="rId16"/>
    <p:sldId id="374" r:id="rId17"/>
    <p:sldId id="327" r:id="rId18"/>
    <p:sldId id="264" r:id="rId19"/>
    <p:sldId id="375" r:id="rId20"/>
    <p:sldId id="348" r:id="rId21"/>
    <p:sldId id="365" r:id="rId22"/>
    <p:sldId id="366" r:id="rId23"/>
    <p:sldId id="368" r:id="rId24"/>
    <p:sldId id="360" r:id="rId25"/>
    <p:sldId id="376" r:id="rId26"/>
    <p:sldId id="270" r:id="rId27"/>
    <p:sldId id="324" r:id="rId28"/>
    <p:sldId id="359" r:id="rId29"/>
    <p:sldId id="272" r:id="rId30"/>
    <p:sldId id="291" r:id="rId31"/>
    <p:sldId id="288" r:id="rId32"/>
    <p:sldId id="286" r:id="rId33"/>
    <p:sldId id="275" r:id="rId34"/>
    <p:sldId id="273" r:id="rId35"/>
    <p:sldId id="372" r:id="rId36"/>
    <p:sldId id="301" r:id="rId37"/>
    <p:sldId id="302" r:id="rId3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55" autoAdjust="0"/>
  </p:normalViewPr>
  <p:slideViewPr>
    <p:cSldViewPr snapToGrid="0">
      <p:cViewPr varScale="1">
        <p:scale>
          <a:sx n="98" d="100"/>
          <a:sy n="98" d="100"/>
        </p:scale>
        <p:origin x="-1284" y="-90"/>
      </p:cViewPr>
      <p:guideLst>
        <p:guide orient="horz" pos="2160"/>
        <p:guide pos="3840"/>
        <p:guide pos="2880"/>
      </p:guideLst>
    </p:cSldViewPr>
  </p:slideViewPr>
  <p:outlineViewPr>
    <p:cViewPr>
      <p:scale>
        <a:sx n="33" d="100"/>
        <a:sy n="33" d="100"/>
      </p:scale>
      <p:origin x="0" y="-2136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6005E-5067-4375-B038-CC1249180E9E}" type="datetimeFigureOut">
              <a:rPr lang="it-IT" smtClean="0"/>
              <a:pPr/>
              <a:t>21/03/2016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B88D3-B7E4-414E-B3B4-25B0AE2778D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730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B88D3-B7E4-414E-B3B4-25B0AE2778D4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3922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 flipV="1">
            <a:off x="5410183" y="3810002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tangolo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tangolo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tango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tango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tangolo arrotondato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tangolo arrotondato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tango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1" y="3675529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2401889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89E693A-4E2B-4D46-8907-29F3518BE28C}" type="datetimeFigureOut">
              <a:rPr lang="it-IT" smtClean="0"/>
              <a:pPr/>
              <a:t>21/03/2016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20089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69A1500-09B5-4E2A-BDB1-E52A5898C7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693A-4E2B-4D46-8907-29F3518BE28C}" type="datetimeFigureOut">
              <a:rPr lang="it-IT" smtClean="0"/>
              <a:pPr/>
              <a:t>21/03/2016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1500-09B5-4E2A-BDB1-E52A5898C7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693A-4E2B-4D46-8907-29F3518BE28C}" type="datetimeFigureOut">
              <a:rPr lang="it-IT" smtClean="0"/>
              <a:pPr/>
              <a:t>21/03/2016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1500-09B5-4E2A-BDB1-E52A5898C7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693A-4E2B-4D46-8907-29F3518BE28C}" type="datetimeFigureOut">
              <a:rPr lang="it-IT" smtClean="0"/>
              <a:pPr/>
              <a:t>21/03/2016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1500-09B5-4E2A-BDB1-E52A5898C7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693A-4E2B-4D46-8907-29F3518BE28C}" type="datetimeFigureOut">
              <a:rPr lang="it-IT" smtClean="0"/>
              <a:pPr/>
              <a:t>21/03/2016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1500-09B5-4E2A-BDB1-E52A5898C7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24942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24942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693A-4E2B-4D46-8907-29F3518BE28C}" type="datetimeFigureOut">
              <a:rPr lang="it-IT" smtClean="0"/>
              <a:pPr/>
              <a:t>21/03/2016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1500-09B5-4E2A-BDB1-E52A5898C7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8305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9E693A-4E2B-4D46-8907-29F3518BE28C}" type="datetimeFigureOut">
              <a:rPr lang="it-IT" smtClean="0"/>
              <a:pPr/>
              <a:t>21/03/2016</a:t>
            </a:fld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9A1500-09B5-4E2A-BDB1-E52A5898C7B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89E693A-4E2B-4D46-8907-29F3518BE28C}" type="datetimeFigureOut">
              <a:rPr lang="it-IT" smtClean="0"/>
              <a:pPr/>
              <a:t>21/03/2016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69A1500-09B5-4E2A-BDB1-E52A5898C7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693A-4E2B-4D46-8907-29F3518BE28C}" type="datetimeFigureOut">
              <a:rPr lang="it-IT" smtClean="0"/>
              <a:pPr/>
              <a:t>21/03/2016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1500-09B5-4E2A-BDB1-E52A5898C7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693A-4E2B-4D46-8907-29F3518BE28C}" type="datetimeFigureOut">
              <a:rPr lang="it-IT" smtClean="0"/>
              <a:pPr/>
              <a:t>21/03/2016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1500-09B5-4E2A-BDB1-E52A5898C7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0435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8443" y="3274310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693A-4E2B-4D46-8907-29F3518BE28C}" type="datetimeFigureOut">
              <a:rPr lang="it-IT" smtClean="0"/>
              <a:pPr/>
              <a:t>21/03/2016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1500-09B5-4E2A-BDB1-E52A5898C7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1" y="366820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tangolo 29"/>
          <p:cNvSpPr/>
          <p:nvPr/>
        </p:nvSpPr>
        <p:spPr>
          <a:xfrm>
            <a:off x="1" y="308278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tangolo 30"/>
          <p:cNvSpPr/>
          <p:nvPr/>
        </p:nvSpPr>
        <p:spPr>
          <a:xfrm flipV="1">
            <a:off x="5410183" y="360248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 flipV="1">
            <a:off x="5410201" y="440114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tangolo arrotondato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tangolo 34"/>
          <p:cNvSpPr/>
          <p:nvPr/>
        </p:nvSpPr>
        <p:spPr bwMode="invGray">
          <a:xfrm>
            <a:off x="9084967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tango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tango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tango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tango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89E693A-4E2B-4D46-8907-29F3518BE28C}" type="datetimeFigureOut">
              <a:rPr lang="it-IT" smtClean="0"/>
              <a:pPr/>
              <a:t>21/03/2016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69A1500-09B5-4E2A-BDB1-E52A5898C7B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t.wikipedia.org/wiki/Ex_ant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3373" y="203206"/>
            <a:ext cx="8889998" cy="2452914"/>
          </a:xfrm>
        </p:spPr>
        <p:txBody>
          <a:bodyPr>
            <a:noAutofit/>
          </a:bodyPr>
          <a:lstStyle/>
          <a:p>
            <a:r>
              <a:rPr lang="it-IT" sz="3800" b="1" dirty="0" smtClean="0"/>
              <a:t>Adeguare il quadro legislativo e normativo in tema di tutela di salute e sicurezza nei luoghi di lavoro: </a:t>
            </a:r>
            <a:br>
              <a:rPr lang="it-IT" sz="3800" b="1" dirty="0" smtClean="0"/>
            </a:br>
            <a:r>
              <a:rPr lang="it-IT" sz="3800" b="1" dirty="0" smtClean="0"/>
              <a:t>un’esigenza non più derogabile</a:t>
            </a:r>
            <a:endParaRPr lang="it-IT" sz="38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4172088"/>
            <a:ext cx="8940799" cy="2170655"/>
          </a:xfrm>
        </p:spPr>
        <p:txBody>
          <a:bodyPr>
            <a:noAutofit/>
          </a:bodyPr>
          <a:lstStyle/>
          <a:p>
            <a:pPr marL="174625" indent="-87313" algn="l"/>
            <a:r>
              <a:rPr lang="it-IT" sz="2000" b="1" baseline="30000" dirty="0" smtClean="0"/>
              <a:t>1  </a:t>
            </a:r>
            <a:r>
              <a:rPr lang="it-IT" sz="2000" b="1" dirty="0" smtClean="0"/>
              <a:t>Ordinario di Medicina del Lavoro, Università Studi di Brescia</a:t>
            </a:r>
          </a:p>
          <a:p>
            <a:pPr marL="174625" indent="-87313" algn="l"/>
            <a:r>
              <a:rPr lang="it-IT" sz="2000" b="1" dirty="0" smtClean="0"/>
              <a:t>Presidente Collegio Ordinari di Medicina del Lavoro MED44</a:t>
            </a:r>
          </a:p>
          <a:p>
            <a:pPr marL="174625" indent="-87313" algn="l"/>
            <a:endParaRPr lang="it-IT" sz="2000" b="1" dirty="0" smtClean="0"/>
          </a:p>
          <a:p>
            <a:pPr algn="l"/>
            <a:r>
              <a:rPr lang="it-IT" sz="2000" b="1" baseline="30000" dirty="0" smtClean="0"/>
              <a:t>2   </a:t>
            </a:r>
            <a:r>
              <a:rPr lang="it-IT" sz="2000" b="1" dirty="0" smtClean="0"/>
              <a:t>Ordinario </a:t>
            </a:r>
            <a:r>
              <a:rPr lang="it-IT" sz="2000" b="1" dirty="0"/>
              <a:t>di Medicina del Lavoro, Università Studi di </a:t>
            </a:r>
            <a:r>
              <a:rPr lang="it-IT" sz="2000" b="1" dirty="0" smtClean="0"/>
              <a:t>Bologna</a:t>
            </a:r>
            <a:endParaRPr lang="it-IT" sz="2000" b="1" dirty="0"/>
          </a:p>
          <a:p>
            <a:pPr algn="l"/>
            <a:r>
              <a:rPr lang="it-IT" sz="2000" b="1" dirty="0"/>
              <a:t>Presidente </a:t>
            </a:r>
            <a:r>
              <a:rPr lang="it-IT" sz="2000" b="1" dirty="0" smtClean="0"/>
              <a:t>Società Italina di Medicina del Lavoro e Igiene Industriale   (SIMLII)</a:t>
            </a:r>
            <a:endParaRPr lang="it-IT" sz="2000" b="1" dirty="0"/>
          </a:p>
        </p:txBody>
      </p:sp>
      <p:sp>
        <p:nvSpPr>
          <p:cNvPr id="4" name="Rettangolo 3"/>
          <p:cNvSpPr/>
          <p:nvPr/>
        </p:nvSpPr>
        <p:spPr>
          <a:xfrm>
            <a:off x="355599" y="2917150"/>
            <a:ext cx="5871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Pietro Apostoli </a:t>
            </a:r>
            <a:r>
              <a:rPr lang="it-IT" b="1" baseline="30000" dirty="0">
                <a:solidFill>
                  <a:schemeClr val="bg1"/>
                </a:solidFill>
              </a:rPr>
              <a:t>1</a:t>
            </a:r>
            <a:r>
              <a:rPr lang="it-IT" b="1" dirty="0">
                <a:solidFill>
                  <a:schemeClr val="bg1"/>
                </a:solidFill>
              </a:rPr>
              <a:t>, </a:t>
            </a:r>
            <a:r>
              <a:rPr lang="it-IT" b="1" dirty="0" smtClean="0">
                <a:solidFill>
                  <a:schemeClr val="bg1"/>
                </a:solidFill>
              </a:rPr>
              <a:t> Francesco Saverio </a:t>
            </a:r>
            <a:r>
              <a:rPr lang="it-IT" b="1" dirty="0">
                <a:solidFill>
                  <a:schemeClr val="bg1"/>
                </a:solidFill>
              </a:rPr>
              <a:t>Violante</a:t>
            </a:r>
            <a:r>
              <a:rPr lang="it-IT" b="1" baseline="300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397674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457200" y="2679315"/>
            <a:ext cx="8558789" cy="457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3600" i="1" dirty="0"/>
              <a:t>A technical document written by a group of “so called” experts may, at a first look, resemble a scientific paper: however, there are several significant difference between an ISO standard and a state of the art scientific </a:t>
            </a:r>
            <a:r>
              <a:rPr lang="en-GB" sz="3600" i="1" dirty="0" smtClean="0"/>
              <a:t>paper</a:t>
            </a:r>
            <a:r>
              <a:rPr lang="en-GB" sz="2500" i="1" dirty="0" smtClean="0"/>
              <a:t>  </a:t>
            </a:r>
          </a:p>
          <a:p>
            <a:endParaRPr lang="en-GB" sz="2500" i="1" dirty="0"/>
          </a:p>
          <a:p>
            <a:r>
              <a:rPr lang="en-GB" sz="2500" i="1" dirty="0" smtClean="0"/>
              <a:t>( Golub et al, JAMA  2015, 313, 625-626)</a:t>
            </a:r>
          </a:p>
          <a:p>
            <a:endParaRPr lang="it-IT" altLang="it-IT" sz="2500" i="1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457200" y="664040"/>
            <a:ext cx="8229600" cy="65675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Leggi, norme tecniche e buone prassi</a:t>
            </a:r>
            <a:endParaRPr lang="it-IT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51971" y="1476836"/>
            <a:ext cx="8229600" cy="45356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norme tecniche e buone prassi  vs evidenze scientifiche</a:t>
            </a:r>
            <a:endParaRPr lang="it-IT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43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275772" y="1532170"/>
            <a:ext cx="8694058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altLang="it-IT" sz="2800" b="1" dirty="0">
                <a:solidFill>
                  <a:srgbClr val="7030A0"/>
                </a:solidFill>
              </a:rPr>
              <a:t>Un’auspicabile </a:t>
            </a:r>
            <a:r>
              <a:rPr lang="it-IT" altLang="it-IT" sz="2800" b="1" dirty="0" smtClean="0">
                <a:solidFill>
                  <a:srgbClr val="7030A0"/>
                </a:solidFill>
              </a:rPr>
              <a:t>integrazione</a:t>
            </a:r>
          </a:p>
          <a:p>
            <a:pPr>
              <a:lnSpc>
                <a:spcPct val="150000"/>
              </a:lnSpc>
            </a:pPr>
            <a:endParaRPr lang="it-IT" altLang="it-IT" sz="2800" b="1" dirty="0" smtClean="0">
              <a:solidFill>
                <a:srgbClr val="7030A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altLang="it-IT" sz="2400" b="1" dirty="0" smtClean="0"/>
              <a:t>Alla </a:t>
            </a:r>
            <a:r>
              <a:rPr lang="it-IT" altLang="it-IT" sz="2400" b="1" dirty="0"/>
              <a:t>legge sono affidati compiti di indirizzo </a:t>
            </a:r>
            <a:r>
              <a:rPr lang="it-IT" altLang="it-IT" sz="2400" b="1" dirty="0" smtClean="0"/>
              <a:t>generale</a:t>
            </a:r>
            <a:endParaRPr lang="it-IT" altLang="it-IT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altLang="it-IT" sz="2400" b="1" dirty="0"/>
              <a:t>Alla normativa tecnica-buona prassi, emanata da specifiche entità- livelli sono affidati gli aspetti </a:t>
            </a:r>
            <a:r>
              <a:rPr lang="it-IT" altLang="it-IT" sz="2400" b="1" dirty="0" smtClean="0"/>
              <a:t>attuativi </a:t>
            </a:r>
            <a:endParaRPr lang="it-IT" altLang="it-IT" sz="2400" b="1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57200" y="664040"/>
            <a:ext cx="8229600" cy="65675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Leggi, norme tecniche e buone prassi</a:t>
            </a:r>
            <a:endParaRPr lang="it-IT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772" y="5133156"/>
            <a:ext cx="3747634" cy="178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6287" y="5199921"/>
            <a:ext cx="5123544" cy="177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635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886" y="649515"/>
            <a:ext cx="8570686" cy="106680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Necessità  di semplificazione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VS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 complessità della materia da governare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799" y="2249424"/>
            <a:ext cx="8577943" cy="43251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Possibile modifica   a partire da struttura direttiva madre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89/391/CEE </a:t>
            </a:r>
            <a:r>
              <a:rPr lang="it-IT" dirty="0"/>
              <a:t>del Consiglio, del 12 giugno 1989, </a:t>
            </a:r>
            <a:r>
              <a:rPr lang="it-IT" dirty="0" smtClean="0"/>
              <a:t>«Attuazione </a:t>
            </a:r>
            <a:r>
              <a:rPr lang="it-IT" dirty="0"/>
              <a:t>di misure volte a promuovere il miglioramento della sicurezza e della salute dei lavoratori durante il </a:t>
            </a:r>
            <a:r>
              <a:rPr lang="it-IT" dirty="0" smtClean="0"/>
              <a:t>lavoro «  GU </a:t>
            </a:r>
            <a:r>
              <a:rPr lang="it-IT" dirty="0"/>
              <a:t>183 del 29/06/1989 pag. 0001 - </a:t>
            </a:r>
            <a:r>
              <a:rPr lang="it-IT" dirty="0" smtClean="0"/>
              <a:t>0008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27684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" y="2268991"/>
            <a:ext cx="9144000" cy="33480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b="1" dirty="0"/>
              <a:t>DISPOSIZIONI </a:t>
            </a:r>
            <a:r>
              <a:rPr lang="it-IT" sz="1400" b="1" dirty="0" smtClean="0"/>
              <a:t>GENERALI  </a:t>
            </a:r>
            <a:r>
              <a:rPr lang="it-IT" sz="1400" dirty="0" smtClean="0"/>
              <a:t>Oggetto  Campo </a:t>
            </a:r>
            <a:r>
              <a:rPr lang="it-IT" sz="1400" dirty="0"/>
              <a:t>di </a:t>
            </a:r>
            <a:r>
              <a:rPr lang="it-IT" sz="1400" dirty="0" smtClean="0"/>
              <a:t>applicazione Definizioni, Disposizioni </a:t>
            </a:r>
            <a:r>
              <a:rPr lang="it-IT" sz="1400" dirty="0"/>
              <a:t>necessarie </a:t>
            </a:r>
            <a:endParaRPr lang="it-IT" sz="1400" dirty="0" smtClean="0"/>
          </a:p>
          <a:p>
            <a:pPr marL="0" indent="0">
              <a:buNone/>
            </a:pPr>
            <a:r>
              <a:rPr lang="it-IT" sz="1400" dirty="0"/>
              <a:t>Vigilanza  </a:t>
            </a:r>
            <a:r>
              <a:rPr lang="it-IT" sz="1400" dirty="0" smtClean="0"/>
              <a:t>sorveglianza</a:t>
            </a:r>
            <a:endParaRPr lang="it-IT" sz="1400" dirty="0"/>
          </a:p>
          <a:p>
            <a:pPr marL="0" indent="0">
              <a:buNone/>
            </a:pPr>
            <a:r>
              <a:rPr lang="it-IT" sz="1400" dirty="0" smtClean="0"/>
              <a:t>.</a:t>
            </a:r>
            <a:r>
              <a:rPr lang="it-IT" sz="1400" b="1" dirty="0" smtClean="0"/>
              <a:t> </a:t>
            </a:r>
          </a:p>
          <a:p>
            <a:pPr marL="0" indent="0">
              <a:buNone/>
            </a:pPr>
            <a:r>
              <a:rPr lang="it-IT" sz="1400" b="1" dirty="0" smtClean="0"/>
              <a:t>OBBLIGHI </a:t>
            </a:r>
            <a:r>
              <a:rPr lang="it-IT" sz="1400" b="1" dirty="0"/>
              <a:t>DEI DATORI DI </a:t>
            </a:r>
            <a:r>
              <a:rPr lang="it-IT" sz="1400" b="1" dirty="0" smtClean="0"/>
              <a:t>LAVORO </a:t>
            </a:r>
            <a:r>
              <a:rPr lang="it-IT" sz="1400" dirty="0" smtClean="0"/>
              <a:t>Disposizioni generali Obblighi </a:t>
            </a:r>
            <a:r>
              <a:rPr lang="it-IT" sz="1400" dirty="0"/>
              <a:t>generali dei datori di </a:t>
            </a:r>
            <a:r>
              <a:rPr lang="it-IT" sz="1400" dirty="0" smtClean="0"/>
              <a:t>lavoro Servizi </a:t>
            </a:r>
            <a:r>
              <a:rPr lang="it-IT" sz="1400" dirty="0"/>
              <a:t>di protezione e </a:t>
            </a:r>
            <a:r>
              <a:rPr lang="it-IT" sz="1400" dirty="0" smtClean="0"/>
              <a:t>prevenzione Pronto </a:t>
            </a:r>
            <a:r>
              <a:rPr lang="it-IT" sz="1400" dirty="0"/>
              <a:t>soccorso, lotta antincendio, evacuazione dei lavoratori e pericolo grave e </a:t>
            </a:r>
            <a:r>
              <a:rPr lang="it-IT" sz="1400" dirty="0" smtClean="0"/>
              <a:t>immediato Vari </a:t>
            </a:r>
            <a:r>
              <a:rPr lang="it-IT" sz="1400" dirty="0"/>
              <a:t>obblighi dei datori di </a:t>
            </a:r>
            <a:r>
              <a:rPr lang="it-IT" sz="1400" dirty="0" smtClean="0"/>
              <a:t>lavoro Informazione </a:t>
            </a:r>
            <a:r>
              <a:rPr lang="it-IT" sz="1400" dirty="0"/>
              <a:t>dei </a:t>
            </a:r>
            <a:r>
              <a:rPr lang="it-IT" sz="1400" dirty="0" smtClean="0"/>
              <a:t>lavoratori  Consultazione </a:t>
            </a:r>
            <a:r>
              <a:rPr lang="it-IT" sz="1400" dirty="0"/>
              <a:t>e partecipazione dei </a:t>
            </a:r>
            <a:r>
              <a:rPr lang="it-IT" sz="1400" dirty="0" smtClean="0"/>
              <a:t>lavoratori Formazione </a:t>
            </a:r>
            <a:r>
              <a:rPr lang="it-IT" sz="1400" dirty="0"/>
              <a:t>dei </a:t>
            </a:r>
            <a:r>
              <a:rPr lang="it-IT" sz="1400" dirty="0" smtClean="0"/>
              <a:t>lavoratori</a:t>
            </a:r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r>
              <a:rPr lang="it-IT" sz="1600" b="1" dirty="0"/>
              <a:t>OBBLIGHI DEI </a:t>
            </a:r>
            <a:r>
              <a:rPr lang="it-IT" sz="1600" b="1" dirty="0" smtClean="0"/>
              <a:t>LAVORATORI </a:t>
            </a:r>
            <a:r>
              <a:rPr lang="it-IT" sz="1400" dirty="0" smtClean="0"/>
              <a:t>Al </a:t>
            </a:r>
            <a:r>
              <a:rPr lang="it-IT" sz="1400" dirty="0"/>
              <a:t>fine di realizzare tali obiettivi, i lavoratori devono in particolare, conformemente alla loro formazione e alle istruzioni fornite dal datore di </a:t>
            </a:r>
            <a:r>
              <a:rPr lang="it-IT" sz="1400" dirty="0" smtClean="0"/>
              <a:t>lavoro: a</a:t>
            </a:r>
            <a:r>
              <a:rPr lang="it-IT" sz="1400" dirty="0"/>
              <a:t>) utilizzare in modo corretto i macchinari, le apparecchiature, gli utensili, le </a:t>
            </a:r>
            <a:r>
              <a:rPr lang="it-IT" sz="1400" dirty="0" smtClean="0"/>
              <a:t>sostanze b</a:t>
            </a:r>
            <a:r>
              <a:rPr lang="it-IT" sz="1400" dirty="0"/>
              <a:t>) utilizzare in modo corretto l'attrezzatura di protezione individuale messa a loro disposizione e, dopo l'uso, rimetterla al suo </a:t>
            </a:r>
            <a:r>
              <a:rPr lang="it-IT" sz="1400" dirty="0" smtClean="0"/>
              <a:t>posto; c</a:t>
            </a:r>
            <a:r>
              <a:rPr lang="it-IT" sz="1400" dirty="0"/>
              <a:t>) non mettere fuori servizio, cambiare o spostare arbitrariamente i dispositivi di sicurezza </a:t>
            </a:r>
            <a:r>
              <a:rPr lang="it-IT" sz="1400" dirty="0" smtClean="0"/>
              <a:t> d</a:t>
            </a:r>
            <a:r>
              <a:rPr lang="it-IT" sz="1400" dirty="0"/>
              <a:t>) segnalare immediatamente al datore di lavoro e/o ai lavoratori qualsiasi situazione di lavoro </a:t>
            </a:r>
            <a:r>
              <a:rPr lang="it-IT" sz="1400" dirty="0" smtClean="0"/>
              <a:t> e</a:t>
            </a:r>
            <a:r>
              <a:rPr lang="it-IT" sz="1400" dirty="0"/>
              <a:t>) contribuire, conformemente alle prassi nazionali, assieme al datore di lavoro e/o ai lavoratori che hanno una funzione specifica in materia di protezione della sicurezza e della salute dei lavoratori,  e i tutti gli obblighi imposti dall'autorità competente per tutelare la sicurezza e la salute dei lavoratori durante il </a:t>
            </a:r>
            <a:r>
              <a:rPr lang="it-IT" sz="1400" dirty="0" smtClean="0"/>
              <a:t>lavoro; f</a:t>
            </a:r>
            <a:r>
              <a:rPr lang="it-IT" sz="1400" dirty="0"/>
              <a:t>) contribuire, conformemente alle prassi nazionali…</a:t>
            </a:r>
          </a:p>
          <a:p>
            <a:pPr marL="0" indent="0">
              <a:buNone/>
            </a:pPr>
            <a:endParaRPr lang="it-IT" sz="1400" dirty="0" smtClean="0"/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endParaRPr lang="it-IT" sz="1400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37886" y="649515"/>
            <a:ext cx="8570686" cy="106680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Necessità  di semplificazione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VS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 complessità della materia da governare</a:t>
            </a:r>
          </a:p>
        </p:txBody>
      </p:sp>
    </p:spTree>
    <p:extLst>
      <p:ext uri="{BB962C8B-B14F-4D97-AF65-F5344CB8AC3E}">
        <p14:creationId xmlns:p14="http://schemas.microsoft.com/office/powerpoint/2010/main" xmlns="" val="390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0629" y="1825624"/>
            <a:ext cx="8882742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b="1" dirty="0"/>
              <a:t>DISPOSIZIONI VARIE</a:t>
            </a:r>
          </a:p>
          <a:p>
            <a:r>
              <a:rPr lang="it-IT" sz="2000" dirty="0" smtClean="0"/>
              <a:t>Controllo sanitario</a:t>
            </a:r>
          </a:p>
          <a:p>
            <a:r>
              <a:rPr lang="it-IT" sz="2000" dirty="0"/>
              <a:t>Gruppi a rischio</a:t>
            </a:r>
          </a:p>
          <a:p>
            <a:r>
              <a:rPr lang="it-IT" sz="2000" dirty="0"/>
              <a:t>Direttive particolari - Modifiche </a:t>
            </a:r>
            <a:r>
              <a:rPr lang="it-IT" sz="2000" dirty="0" smtClean="0"/>
              <a:t> di portata </a:t>
            </a:r>
            <a:r>
              <a:rPr lang="it-IT" sz="2000" dirty="0"/>
              <a:t>generale </a:t>
            </a:r>
            <a:endParaRPr lang="it-IT" sz="2000" dirty="0" smtClean="0"/>
          </a:p>
          <a:p>
            <a:r>
              <a:rPr lang="it-IT" sz="2000" dirty="0" smtClean="0"/>
              <a:t>Comitato ai </a:t>
            </a:r>
            <a:r>
              <a:rPr lang="it-IT" sz="2000" dirty="0"/>
              <a:t>fini degli adeguamenti di natura strettamente tecnica </a:t>
            </a:r>
            <a:endParaRPr lang="it-IT" sz="2000" dirty="0" smtClean="0"/>
          </a:p>
          <a:p>
            <a:r>
              <a:rPr lang="it-IT" sz="2000" dirty="0"/>
              <a:t>Disposizioni </a:t>
            </a:r>
            <a:r>
              <a:rPr lang="it-IT" sz="2000" dirty="0" smtClean="0"/>
              <a:t>finali</a:t>
            </a:r>
            <a:r>
              <a:rPr lang="it-IT" sz="2000" dirty="0"/>
              <a:t> </a:t>
            </a:r>
          </a:p>
          <a:p>
            <a:pPr marL="109728" indent="0">
              <a:buNone/>
            </a:pPr>
            <a:r>
              <a:rPr lang="it-IT" sz="2000" b="1" dirty="0" smtClean="0"/>
              <a:t>ALLEGATI</a:t>
            </a:r>
          </a:p>
          <a:p>
            <a:pPr marL="109728" indent="0">
              <a:buNone/>
            </a:pPr>
            <a:r>
              <a:rPr lang="it-IT" sz="2000" dirty="0" smtClean="0"/>
              <a:t> </a:t>
            </a:r>
            <a:r>
              <a:rPr lang="it-IT" sz="2000" dirty="0"/>
              <a:t>Elenco dei settori di cui all'articolo 16, paragrafo 1 - Luogo di lavoro;</a:t>
            </a:r>
          </a:p>
          <a:p>
            <a:r>
              <a:rPr lang="it-IT" sz="2000" dirty="0" smtClean="0"/>
              <a:t>Attrezzature </a:t>
            </a:r>
            <a:r>
              <a:rPr lang="it-IT" sz="2000" dirty="0"/>
              <a:t>di lavoro;</a:t>
            </a:r>
          </a:p>
          <a:p>
            <a:r>
              <a:rPr lang="it-IT" sz="2000" dirty="0" smtClean="0"/>
              <a:t>Attrezzature </a:t>
            </a:r>
            <a:r>
              <a:rPr lang="it-IT" sz="2000" dirty="0"/>
              <a:t>di protezione individuale;</a:t>
            </a:r>
          </a:p>
          <a:p>
            <a:r>
              <a:rPr lang="it-IT" sz="2000" dirty="0" smtClean="0"/>
              <a:t>Lavori </a:t>
            </a:r>
            <a:r>
              <a:rPr lang="it-IT" sz="2000" dirty="0"/>
              <a:t>con attrezzature dotate di video-terminali;</a:t>
            </a:r>
          </a:p>
          <a:p>
            <a:r>
              <a:rPr lang="it-IT" sz="2000" dirty="0" smtClean="0"/>
              <a:t>Movimentazione </a:t>
            </a:r>
            <a:r>
              <a:rPr lang="it-IT" sz="2000" dirty="0"/>
              <a:t>di carichi pesanti comportanti rischi lombari;</a:t>
            </a:r>
          </a:p>
          <a:p>
            <a:r>
              <a:rPr lang="it-IT" sz="2000" dirty="0" smtClean="0"/>
              <a:t>Cantieri </a:t>
            </a:r>
            <a:r>
              <a:rPr lang="it-IT" sz="2000" dirty="0"/>
              <a:t>temporanei e mobili;</a:t>
            </a:r>
          </a:p>
          <a:p>
            <a:r>
              <a:rPr lang="it-IT" sz="2000" dirty="0" smtClean="0"/>
              <a:t>Pesca </a:t>
            </a:r>
            <a:r>
              <a:rPr lang="it-IT" sz="2000" dirty="0"/>
              <a:t>e </a:t>
            </a:r>
            <a:r>
              <a:rPr lang="it-IT" sz="2000" dirty="0" smtClean="0"/>
              <a:t>agricoltura</a:t>
            </a:r>
            <a:endParaRPr lang="it-IT" sz="2000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37886" y="649515"/>
            <a:ext cx="8570686" cy="106680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Necessità  di semplificazione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VS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 complessità della materia da governare</a:t>
            </a:r>
          </a:p>
        </p:txBody>
      </p:sp>
    </p:spTree>
    <p:extLst>
      <p:ext uri="{BB962C8B-B14F-4D97-AF65-F5344CB8AC3E}">
        <p14:creationId xmlns:p14="http://schemas.microsoft.com/office/powerpoint/2010/main" xmlns="" val="2159470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37886" y="1843314"/>
            <a:ext cx="8570686" cy="46881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Titoli da integrare implementare</a:t>
            </a:r>
            <a:br>
              <a:rPr lang="it-IT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Definizioni</a:t>
            </a:r>
            <a:b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Terzietà Medico del lavoro   </a:t>
            </a:r>
            <a:b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Coinvolgimento forze sociali (b</a:t>
            </a:r>
            <a:r>
              <a:rPr lang="it-IT" sz="2000" dirty="0" smtClean="0">
                <a:solidFill>
                  <a:schemeClr val="tx1"/>
                </a:solidFill>
              </a:rPr>
              <a:t>ilateralità, pariteticità)</a:t>
            </a:r>
            <a: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Stima  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dei </a:t>
            </a:r>
            <a: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rischi </a:t>
            </a:r>
            <a:b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Stima 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condizioni psicofisiche lavoratori</a:t>
            </a:r>
            <a:b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it-IT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37886" y="649515"/>
            <a:ext cx="8570686" cy="10668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Necessità  di semplificazione </a:t>
            </a:r>
            <a:r>
              <a:rPr lang="it-IT" sz="24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VS</a:t>
            </a:r>
            <a:r>
              <a:rPr lang="it-IT" sz="2400" b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 complessità della materia da governare</a:t>
            </a:r>
            <a:endParaRPr lang="it-IT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256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37886" y="1843314"/>
            <a:ext cx="8570686" cy="46881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Titoli da integrare implementare</a:t>
            </a:r>
            <a:br>
              <a:rPr lang="it-IT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Prevenzione </a:t>
            </a:r>
            <a: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Protezione  collettiva  e individuale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Informazione formazione addestramento</a:t>
            </a:r>
            <a:b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Gestione </a:t>
            </a:r>
            <a: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rischi: 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compatibilità  </a:t>
            </a:r>
            <a: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lavoro-uomo 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uomo-lavoro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Promozione benessere</a:t>
            </a:r>
            <a:b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2000" dirty="0" smtClean="0">
                <a:solidFill>
                  <a:schemeClr val="tx1"/>
                </a:solidFill>
                <a:latin typeface="+mn-lt"/>
              </a:rPr>
              <a:t>Peculiarità </a:t>
            </a:r>
            <a:r>
              <a:rPr lang="it-IT" sz="2000" dirty="0">
                <a:solidFill>
                  <a:schemeClr val="tx1"/>
                </a:solidFill>
                <a:latin typeface="+mn-lt"/>
              </a:rPr>
              <a:t>piccole </a:t>
            </a:r>
            <a:r>
              <a:rPr lang="it-IT" sz="2000" dirty="0" smtClean="0">
                <a:solidFill>
                  <a:schemeClr val="tx1"/>
                </a:solidFill>
                <a:latin typeface="+mn-lt"/>
              </a:rPr>
              <a:t>aziende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it-IT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37886" y="649515"/>
            <a:ext cx="8570686" cy="10668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Necessità  di semplificazione </a:t>
            </a:r>
            <a:r>
              <a:rPr lang="it-IT" sz="24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VS</a:t>
            </a:r>
            <a:r>
              <a:rPr lang="it-IT" sz="2400" b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 complessità della materia da governare</a:t>
            </a:r>
            <a:endParaRPr lang="it-IT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648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7886" y="2249424"/>
            <a:ext cx="8548914" cy="4325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/>
              <a:t>INTERVENTI SU SINGOLI ASPETTI</a:t>
            </a:r>
            <a:endParaRPr lang="it-IT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dirty="0" smtClean="0"/>
              <a:t>Proroga titoli attuali </a:t>
            </a:r>
          </a:p>
          <a:p>
            <a:pPr marL="0" indent="0">
              <a:buNone/>
            </a:pPr>
            <a:endParaRPr lang="it-IT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dirty="0" smtClean="0"/>
              <a:t>Revisione dei titoli riguardanti il rischio chimico e cancerogeno con riassortimento degli attuali articoli/allegati/ norme tecniche buona prassi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37886" y="649515"/>
            <a:ext cx="8570686" cy="10668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Necessità  di semplificazione </a:t>
            </a:r>
            <a:r>
              <a:rPr lang="it-IT" sz="24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VS</a:t>
            </a:r>
            <a:r>
              <a:rPr lang="it-IT" sz="2400" b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 complessità della materia da governare</a:t>
            </a:r>
            <a:endParaRPr lang="it-IT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816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657" y="605971"/>
            <a:ext cx="8229600" cy="830943"/>
          </a:xfrm>
          <a:ln>
            <a:solidFill>
              <a:schemeClr val="accent6">
                <a:lumMod val="50000"/>
              </a:schemeClr>
            </a:solidFill>
          </a:ln>
        </p:spPr>
        <p:txBody>
          <a:bodyPr vert="horz" anchor="ctr">
            <a:normAutofit fontScale="9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Tutela 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della salute sicurezza sul lavoro  e                 welfare </a:t>
            </a: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in 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generale</a:t>
            </a:r>
            <a:endParaRPr lang="it-IT" sz="2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861090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/>
              <a:t>Corretto</a:t>
            </a:r>
            <a:r>
              <a:rPr lang="it-IT" dirty="0" smtClean="0"/>
              <a:t> computo costi prevenzione e non prevenzione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 smtClean="0"/>
              <a:t>Raccordo  con regolazione  ingresso uscita  lavoro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 smtClean="0"/>
              <a:t>Infortuni malattie  capacità lavoro residua : concorso aziende sistema previdenziale generale e lavorativo ( invalidità INPS rendite INAIL)</a:t>
            </a:r>
          </a:p>
        </p:txBody>
      </p:sp>
    </p:spTree>
    <p:extLst>
      <p:ext uri="{BB962C8B-B14F-4D97-AF65-F5344CB8AC3E}">
        <p14:creationId xmlns:p14="http://schemas.microsoft.com/office/powerpoint/2010/main" xmlns="" val="3096171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657" y="605971"/>
            <a:ext cx="8229600" cy="830943"/>
          </a:xfrm>
          <a:ln>
            <a:solidFill>
              <a:schemeClr val="accent6">
                <a:lumMod val="50000"/>
              </a:schemeClr>
            </a:solidFill>
          </a:ln>
        </p:spPr>
        <p:txBody>
          <a:bodyPr vert="horz" anchor="ctr">
            <a:normAutofit fontScale="9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Tutela 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della salute sicurezza sul lavoro  e                 welfare </a:t>
            </a: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in 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generale</a:t>
            </a:r>
            <a:endParaRPr lang="it-IT" sz="2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86109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 smtClean="0"/>
              <a:t>Definire afferenze  a Ministeri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 smtClean="0"/>
              <a:t>Intera afferenza  a welfare -lavoro ( vedi UE)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 smtClean="0"/>
              <a:t>Mantenimento   afferenza duale  (Lavoro   Salute)  con chiara definizione aree responsabilità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 smtClean="0"/>
              <a:t>Rapporti Stato Regioni   e ruolo loro Conferenza</a:t>
            </a:r>
          </a:p>
        </p:txBody>
      </p:sp>
    </p:spTree>
    <p:extLst>
      <p:ext uri="{BB962C8B-B14F-4D97-AF65-F5344CB8AC3E}">
        <p14:creationId xmlns:p14="http://schemas.microsoft.com/office/powerpoint/2010/main" xmlns="" val="441915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5108" y="508002"/>
            <a:ext cx="7886700" cy="653143"/>
          </a:xfrm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b="1" i="1" dirty="0" smtClean="0">
                <a:solidFill>
                  <a:schemeClr val="accent3">
                    <a:lumMod val="50000"/>
                  </a:schemeClr>
                </a:solidFill>
              </a:rPr>
              <a:t>Schema   dell’intervento</a:t>
            </a:r>
            <a:endParaRPr lang="it-IT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4172" y="2181377"/>
            <a:ext cx="8850086" cy="5509776"/>
          </a:xfrm>
        </p:spPr>
        <p:txBody>
          <a:bodyPr>
            <a:noAutofit/>
          </a:bodyPr>
          <a:lstStyle/>
          <a:p>
            <a:pPr marL="261938" indent="-261938"/>
            <a:r>
              <a:rPr lang="it-IT" sz="2400" b="1" dirty="0">
                <a:solidFill>
                  <a:schemeClr val="accent6">
                    <a:lumMod val="50000"/>
                  </a:schemeClr>
                </a:solidFill>
              </a:rPr>
              <a:t>Partire (sempre) </a:t>
            </a: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da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</a:rPr>
              <a:t>lavoro e centralità </a:t>
            </a: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lavoratori</a:t>
            </a:r>
            <a:endParaRPr lang="it-IT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61938" indent="-261938"/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Leggi, norme tecniche e buone prassi</a:t>
            </a:r>
          </a:p>
          <a:p>
            <a:pPr marL="261938" indent="-261938"/>
            <a:r>
              <a:rPr lang="it-IT" sz="2400" b="1" dirty="0">
                <a:solidFill>
                  <a:schemeClr val="accent6">
                    <a:lumMod val="50000"/>
                  </a:schemeClr>
                </a:solidFill>
              </a:rPr>
              <a:t>Necessità </a:t>
            </a: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 di semplificazione </a:t>
            </a: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  complessità della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</a:rPr>
              <a:t>materia da </a:t>
            </a: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governare: una proposta su cui discutere</a:t>
            </a:r>
          </a:p>
          <a:p>
            <a:pPr marL="261938" indent="-261938"/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Tutela  lavorativa e welfare in generale</a:t>
            </a:r>
          </a:p>
          <a:p>
            <a:pPr marL="261938" indent="-261938"/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Definire rapporto coerente tra misura dei rischi-stima delle condizioni di salute - gestione compatibilità uomo-lavoro  lavoro-uomo </a:t>
            </a:r>
          </a:p>
          <a:p>
            <a:pPr marL="261938" indent="-261938"/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Evidenza  prove di efficacia qualità</a:t>
            </a:r>
          </a:p>
          <a:p>
            <a:pPr marL="261938" indent="-261938"/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Alcune incrostazioni</a:t>
            </a:r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xmlns="" val="38297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4170" y="2863044"/>
            <a:ext cx="8665029" cy="1843316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latin typeface="+mn-lt"/>
              </a:rPr>
              <a:t>DEFINIZIONI</a:t>
            </a:r>
            <a:br>
              <a:rPr lang="it-IT" sz="3200" b="1" dirty="0" smtClean="0">
                <a:latin typeface="+mn-lt"/>
              </a:rPr>
            </a:br>
            <a:r>
              <a:rPr lang="it-IT" sz="3200" i="1" dirty="0" smtClean="0"/>
              <a:t>Base </a:t>
            </a:r>
            <a:r>
              <a:rPr lang="it-IT" sz="3200" i="1" dirty="0"/>
              <a:t>di partenza per modifica  riallineamento della normativa vigente</a:t>
            </a:r>
            <a:r>
              <a:rPr lang="it-IT" sz="3200" b="1" dirty="0" smtClean="0">
                <a:latin typeface="+mn-lt"/>
              </a:rPr>
              <a:t/>
            </a:r>
            <a:br>
              <a:rPr lang="it-IT" sz="3200" b="1" dirty="0" smtClean="0">
                <a:latin typeface="+mn-lt"/>
              </a:rPr>
            </a:br>
            <a:r>
              <a:rPr lang="it-IT" sz="3200" b="1" dirty="0" smtClean="0">
                <a:latin typeface="+mn-lt"/>
              </a:rPr>
              <a:t/>
            </a:r>
            <a:br>
              <a:rPr lang="it-IT" sz="3200" b="1" dirty="0" smtClean="0">
                <a:latin typeface="+mn-lt"/>
              </a:rPr>
            </a:br>
            <a:r>
              <a:rPr lang="it-IT" sz="3200" b="1" dirty="0" smtClean="0">
                <a:latin typeface="+mn-lt"/>
              </a:rPr>
              <a:t>referenziate</a:t>
            </a:r>
            <a:br>
              <a:rPr lang="it-IT" sz="3200" b="1" dirty="0" smtClean="0">
                <a:latin typeface="+mn-lt"/>
              </a:rPr>
            </a:br>
            <a:r>
              <a:rPr lang="it-IT" sz="3200" b="1" dirty="0" smtClean="0">
                <a:latin typeface="+mn-lt"/>
              </a:rPr>
              <a:t>chiare</a:t>
            </a:r>
            <a:br>
              <a:rPr lang="it-IT" sz="3200" b="1" dirty="0" smtClean="0">
                <a:latin typeface="+mn-lt"/>
              </a:rPr>
            </a:br>
            <a:r>
              <a:rPr lang="it-IT" sz="3200" b="1" dirty="0" smtClean="0">
                <a:latin typeface="+mn-lt"/>
              </a:rPr>
              <a:t>aggiornate</a:t>
            </a:r>
            <a:br>
              <a:rPr lang="it-IT" sz="3200" b="1" dirty="0" smtClean="0">
                <a:latin typeface="+mn-lt"/>
              </a:rPr>
            </a:br>
            <a:r>
              <a:rPr lang="it-IT" sz="3200" b="1" dirty="0" smtClean="0">
                <a:latin typeface="+mn-lt"/>
              </a:rPr>
              <a:t>esaustive su tutti aspetti di rilievo</a:t>
            </a:r>
            <a:br>
              <a:rPr lang="it-IT" sz="3200" b="1" dirty="0" smtClean="0">
                <a:latin typeface="+mn-lt"/>
              </a:rPr>
            </a:br>
            <a:endParaRPr lang="it-IT" sz="2400" i="1" dirty="0">
              <a:latin typeface="+mn-lt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74171" y="678543"/>
            <a:ext cx="8665029" cy="71482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vert="horz" anchor="ctr">
            <a:normAutofit fontScale="85000" lnSpcReduction="10000"/>
          </a:bodyPr>
          <a:lstStyle>
            <a:lvl1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 kumimoji="0" sz="2800" b="1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it-IT" dirty="0"/>
              <a:t>Definire </a:t>
            </a: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contenuti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strumenti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obiettivi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294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74172" y="1868716"/>
            <a:ext cx="866502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4000" dirty="0">
                <a:latin typeface="+mn-lt"/>
              </a:rPr>
              <a:t> </a:t>
            </a:r>
            <a:r>
              <a:rPr lang="it-IT" dirty="0" smtClean="0">
                <a:latin typeface="+mn-lt"/>
              </a:rPr>
              <a:t>ESPOSIZIONE - </a:t>
            </a:r>
            <a:r>
              <a:rPr lang="en-GB" altLang="it-IT" dirty="0" smtClean="0">
                <a:latin typeface="+mn-lt"/>
                <a:cs typeface="Times New Roman" pitchFamily="18" charset="0"/>
              </a:rPr>
              <a:t>EXPOSURE</a:t>
            </a:r>
            <a:endParaRPr lang="en-GB" altLang="it-IT" dirty="0"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800" dirty="0" smtClean="0">
                <a:latin typeface="+mn-lt"/>
                <a:cs typeface="Times New Roman" pitchFamily="18" charset="0"/>
              </a:rPr>
              <a:t>Interaction </a:t>
            </a:r>
            <a:r>
              <a:rPr lang="en-GB" altLang="it-IT" sz="2800" dirty="0">
                <a:latin typeface="+mn-lt"/>
                <a:cs typeface="Times New Roman" pitchFamily="18" charset="0"/>
              </a:rPr>
              <a:t>of a particular agent (chemical, physical, biological) with a system (man, animal, environment). </a:t>
            </a:r>
            <a:r>
              <a:rPr lang="en-GB" altLang="it-IT" sz="2800" dirty="0" smtClean="0">
                <a:latin typeface="+mn-lt"/>
                <a:cs typeface="Times New Roman" pitchFamily="18" charset="0"/>
              </a:rPr>
              <a:t> </a:t>
            </a:r>
            <a:endParaRPr lang="en-GB" altLang="it-IT" sz="2800" dirty="0"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800" dirty="0" smtClean="0">
                <a:latin typeface="+mn-lt"/>
                <a:cs typeface="Times New Roman" pitchFamily="18" charset="0"/>
              </a:rPr>
              <a:t>It </a:t>
            </a:r>
            <a:r>
              <a:rPr lang="en-GB" altLang="it-IT" sz="2800" dirty="0">
                <a:latin typeface="+mn-lt"/>
                <a:cs typeface="Times New Roman" pitchFamily="18" charset="0"/>
              </a:rPr>
              <a:t>is usually expressed in numerical terms of concentration (</a:t>
            </a:r>
            <a:r>
              <a:rPr lang="en-GB" altLang="it-IT" sz="2800" dirty="0">
                <a:latin typeface="+mn-lt"/>
              </a:rPr>
              <a:t>intensity</a:t>
            </a:r>
            <a:r>
              <a:rPr lang="en-GB" altLang="it-IT" sz="2800" dirty="0" smtClean="0">
                <a:latin typeface="+mn-lt"/>
              </a:rPr>
              <a:t>) </a:t>
            </a:r>
            <a:r>
              <a:rPr lang="en-GB" altLang="it-IT" sz="2800" dirty="0" smtClean="0">
                <a:latin typeface="+mn-lt"/>
                <a:cs typeface="Times New Roman" pitchFamily="18" charset="0"/>
              </a:rPr>
              <a:t>and  </a:t>
            </a:r>
            <a:r>
              <a:rPr lang="en-GB" altLang="it-IT" sz="2800" dirty="0">
                <a:latin typeface="+mn-lt"/>
                <a:cs typeface="Times New Roman" pitchFamily="18" charset="0"/>
              </a:rPr>
              <a:t>duration (</a:t>
            </a:r>
            <a:r>
              <a:rPr lang="en-GB" altLang="it-IT" sz="2800" dirty="0" smtClean="0">
                <a:latin typeface="+mn-lt"/>
                <a:cs typeface="Times New Roman" pitchFamily="18" charset="0"/>
              </a:rPr>
              <a:t>frequency)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174171" y="678543"/>
            <a:ext cx="8665029" cy="71482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vert="horz" anchor="ctr">
            <a:normAutofit fontScale="85000" lnSpcReduction="10000"/>
          </a:bodyPr>
          <a:lstStyle>
            <a:lvl1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 kumimoji="0" sz="2800" b="1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it-IT" dirty="0"/>
              <a:t>Definire </a:t>
            </a:r>
            <a:r>
              <a:rPr lang="it-IT" u="sng" dirty="0"/>
              <a:t>contenuti</a:t>
            </a:r>
            <a:r>
              <a:rPr lang="it-IT" dirty="0"/>
              <a:t> </a:t>
            </a:r>
            <a:r>
              <a:rPr lang="it-IT" u="sng" dirty="0"/>
              <a:t>strumenti</a:t>
            </a:r>
            <a:r>
              <a:rPr lang="it-IT" dirty="0"/>
              <a:t> </a:t>
            </a:r>
            <a:r>
              <a:rPr lang="it-IT" u="sng" dirty="0"/>
              <a:t>metodologie</a:t>
            </a:r>
            <a:r>
              <a:rPr lang="it-IT" dirty="0"/>
              <a:t> </a:t>
            </a:r>
            <a:r>
              <a:rPr lang="it-IT" u="sng" dirty="0" smtClean="0"/>
              <a:t>obiettivi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326572" y="47894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it-IT" b="1" dirty="0">
                <a:cs typeface="Times New Roman" pitchFamily="18" charset="0"/>
              </a:rPr>
              <a:t>Chemistry </a:t>
            </a:r>
            <a:r>
              <a:rPr lang="en-GB" altLang="it-IT" b="1" dirty="0" smtClean="0">
                <a:cs typeface="Times New Roman" pitchFamily="18" charset="0"/>
              </a:rPr>
              <a:t>International, 23-2-2001 Risk </a:t>
            </a:r>
            <a:r>
              <a:rPr lang="en-GB" altLang="it-IT" b="1" dirty="0">
                <a:cs typeface="Times New Roman" pitchFamily="18" charset="0"/>
              </a:rPr>
              <a:t>Assessment Terminology</a:t>
            </a:r>
            <a:r>
              <a:rPr lang="it-IT" altLang="it-IT" b="1" dirty="0"/>
              <a:t> </a:t>
            </a:r>
            <a:endParaRPr lang="en-GB" altLang="it-IT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7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85750" y="2639109"/>
            <a:ext cx="85534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dirty="0">
                <a:latin typeface="+mn-lt"/>
              </a:rPr>
              <a:t>RISK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it-IT" sz="2800" dirty="0">
                <a:latin typeface="+mn-lt"/>
                <a:cs typeface="Times New Roman" pitchFamily="18" charset="0"/>
              </a:rPr>
              <a:t>The probability or possibility of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it-IT" sz="2800" dirty="0">
                <a:latin typeface="+mn-lt"/>
                <a:cs typeface="Times New Roman" pitchFamily="18" charset="0"/>
              </a:rPr>
              <a:t>health adverse effects  caused by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it-IT" sz="2800" dirty="0">
                <a:latin typeface="+mn-lt"/>
                <a:cs typeface="Times New Roman" pitchFamily="18" charset="0"/>
              </a:rPr>
              <a:t>an agent in an individual  or in a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it-IT" sz="2800" dirty="0">
                <a:latin typeface="+mn-lt"/>
                <a:cs typeface="Times New Roman" pitchFamily="18" charset="0"/>
              </a:rPr>
              <a:t>population under specified circumstances 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174171" y="678543"/>
            <a:ext cx="8665029" cy="71482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vert="horz" anchor="ctr">
            <a:normAutofit fontScale="85000" lnSpcReduction="10000"/>
          </a:bodyPr>
          <a:lstStyle>
            <a:lvl1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 kumimoji="0" sz="2800" b="1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it-IT" dirty="0"/>
              <a:t>Definire </a:t>
            </a:r>
            <a:r>
              <a:rPr lang="it-IT" u="sng" dirty="0"/>
              <a:t>contenuti</a:t>
            </a:r>
            <a:r>
              <a:rPr lang="it-IT" dirty="0"/>
              <a:t> </a:t>
            </a:r>
            <a:r>
              <a:rPr lang="it-IT" u="sng" dirty="0"/>
              <a:t>strumenti</a:t>
            </a:r>
            <a:r>
              <a:rPr lang="it-IT" dirty="0"/>
              <a:t> </a:t>
            </a:r>
            <a:r>
              <a:rPr lang="it-IT" u="sng" dirty="0"/>
              <a:t>metodologie</a:t>
            </a:r>
            <a:r>
              <a:rPr lang="it-IT" dirty="0"/>
              <a:t> </a:t>
            </a:r>
            <a:r>
              <a:rPr lang="it-IT" u="sng" dirty="0" smtClean="0"/>
              <a:t>obiettivi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74171" y="58054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it-IT" b="1" dirty="0">
                <a:cs typeface="Times New Roman" pitchFamily="18" charset="0"/>
              </a:rPr>
              <a:t>Chemistry International</a:t>
            </a:r>
            <a:r>
              <a:rPr lang="en-GB" altLang="it-IT" b="1" dirty="0" smtClean="0">
                <a:cs typeface="Times New Roman" pitchFamily="18" charset="0"/>
              </a:rPr>
              <a:t>, 23-2-2001 Risk </a:t>
            </a:r>
            <a:r>
              <a:rPr lang="en-GB" altLang="it-IT" b="1" dirty="0">
                <a:cs typeface="Times New Roman" pitchFamily="18" charset="0"/>
              </a:rPr>
              <a:t>Assessment Terminology</a:t>
            </a:r>
            <a:r>
              <a:rPr lang="it-IT" altLang="it-IT" b="1" dirty="0"/>
              <a:t> </a:t>
            </a:r>
            <a:endParaRPr lang="en-GB" altLang="it-IT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9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00150" y="1066800"/>
            <a:ext cx="4686300" cy="5638800"/>
            <a:chOff x="1943" y="1289"/>
            <a:chExt cx="1867" cy="1735"/>
          </a:xfrm>
        </p:grpSpPr>
        <p:sp>
          <p:nvSpPr>
            <p:cNvPr id="22538" name="Rectangle 3"/>
            <p:cNvSpPr>
              <a:spLocks noChangeArrowheads="1"/>
            </p:cNvSpPr>
            <p:nvPr/>
          </p:nvSpPr>
          <p:spPr bwMode="auto">
            <a:xfrm>
              <a:off x="2145" y="1751"/>
              <a:ext cx="306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39" name="Oval 4"/>
            <p:cNvSpPr>
              <a:spLocks noChangeArrowheads="1"/>
            </p:cNvSpPr>
            <p:nvPr/>
          </p:nvSpPr>
          <p:spPr bwMode="auto">
            <a:xfrm>
              <a:off x="1943" y="1295"/>
              <a:ext cx="1061" cy="101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40" name="Rectangle 5"/>
            <p:cNvSpPr>
              <a:spLocks noChangeArrowheads="1"/>
            </p:cNvSpPr>
            <p:nvPr/>
          </p:nvSpPr>
          <p:spPr bwMode="auto">
            <a:xfrm>
              <a:off x="3307" y="1777"/>
              <a:ext cx="50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41" name="Oval 6"/>
            <p:cNvSpPr>
              <a:spLocks noChangeArrowheads="1"/>
            </p:cNvSpPr>
            <p:nvPr/>
          </p:nvSpPr>
          <p:spPr bwMode="auto">
            <a:xfrm>
              <a:off x="2731" y="1289"/>
              <a:ext cx="1079" cy="10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42" name="Rectangle 7"/>
            <p:cNvSpPr>
              <a:spLocks noChangeArrowheads="1"/>
            </p:cNvSpPr>
            <p:nvPr/>
          </p:nvSpPr>
          <p:spPr bwMode="auto">
            <a:xfrm>
              <a:off x="2503" y="2691"/>
              <a:ext cx="1067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43" name="Rectangle 8"/>
            <p:cNvSpPr>
              <a:spLocks noChangeArrowheads="1"/>
            </p:cNvSpPr>
            <p:nvPr/>
          </p:nvSpPr>
          <p:spPr bwMode="auto">
            <a:xfrm>
              <a:off x="2449" y="1770"/>
              <a:ext cx="885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44" name="Rectangle 9"/>
            <p:cNvSpPr>
              <a:spLocks noChangeArrowheads="1"/>
            </p:cNvSpPr>
            <p:nvPr/>
          </p:nvSpPr>
          <p:spPr bwMode="auto">
            <a:xfrm>
              <a:off x="2600" y="1978"/>
              <a:ext cx="606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45" name="Rectangle 10"/>
            <p:cNvSpPr>
              <a:spLocks noChangeArrowheads="1"/>
            </p:cNvSpPr>
            <p:nvPr/>
          </p:nvSpPr>
          <p:spPr bwMode="auto">
            <a:xfrm>
              <a:off x="2449" y="1770"/>
              <a:ext cx="885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46" name="Rectangle 11"/>
            <p:cNvSpPr>
              <a:spLocks noChangeArrowheads="1"/>
            </p:cNvSpPr>
            <p:nvPr/>
          </p:nvSpPr>
          <p:spPr bwMode="auto">
            <a:xfrm>
              <a:off x="3124" y="2383"/>
              <a:ext cx="415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47" name="Rectangle 12"/>
            <p:cNvSpPr>
              <a:spLocks noChangeArrowheads="1"/>
            </p:cNvSpPr>
            <p:nvPr/>
          </p:nvSpPr>
          <p:spPr bwMode="auto">
            <a:xfrm>
              <a:off x="2136" y="1987"/>
              <a:ext cx="77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48" name="Rectangle 13"/>
            <p:cNvSpPr>
              <a:spLocks noChangeArrowheads="1"/>
            </p:cNvSpPr>
            <p:nvPr/>
          </p:nvSpPr>
          <p:spPr bwMode="auto">
            <a:xfrm>
              <a:off x="2188" y="2395"/>
              <a:ext cx="59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49" name="Rectangle 14"/>
            <p:cNvSpPr>
              <a:spLocks noChangeArrowheads="1"/>
            </p:cNvSpPr>
            <p:nvPr/>
          </p:nvSpPr>
          <p:spPr bwMode="auto">
            <a:xfrm>
              <a:off x="2136" y="1987"/>
              <a:ext cx="77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2115" y="1295"/>
              <a:ext cx="1599" cy="1474"/>
              <a:chOff x="2115" y="1295"/>
              <a:chExt cx="1599" cy="1474"/>
            </a:xfrm>
          </p:grpSpPr>
          <p:sp>
            <p:nvSpPr>
              <p:cNvPr id="22568" name="Rectangle 16"/>
              <p:cNvSpPr>
                <a:spLocks noChangeArrowheads="1"/>
              </p:cNvSpPr>
              <p:nvPr/>
            </p:nvSpPr>
            <p:spPr bwMode="auto">
              <a:xfrm>
                <a:off x="2115" y="1295"/>
                <a:ext cx="17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200"/>
                  <a:t> </a:t>
                </a:r>
                <a:endParaRPr lang="en-US" altLang="it-IT" sz="2400"/>
              </a:p>
            </p:txBody>
          </p:sp>
          <p:sp>
            <p:nvSpPr>
              <p:cNvPr id="22569" name="Freeform 17"/>
              <p:cNvSpPr>
                <a:spLocks/>
              </p:cNvSpPr>
              <p:nvPr/>
            </p:nvSpPr>
            <p:spPr bwMode="auto">
              <a:xfrm>
                <a:off x="2520" y="1298"/>
                <a:ext cx="783" cy="1280"/>
              </a:xfrm>
              <a:custGeom>
                <a:avLst/>
                <a:gdLst>
                  <a:gd name="T0" fmla="*/ 2 w 1566"/>
                  <a:gd name="T1" fmla="*/ 2 h 2561"/>
                  <a:gd name="T2" fmla="*/ 2 w 1566"/>
                  <a:gd name="T3" fmla="*/ 2 h 2561"/>
                  <a:gd name="T4" fmla="*/ 2 w 1566"/>
                  <a:gd name="T5" fmla="*/ 2 h 2561"/>
                  <a:gd name="T6" fmla="*/ 2 w 1566"/>
                  <a:gd name="T7" fmla="*/ 1 h 2561"/>
                  <a:gd name="T8" fmla="*/ 2 w 1566"/>
                  <a:gd name="T9" fmla="*/ 1 h 2561"/>
                  <a:gd name="T10" fmla="*/ 2 w 1566"/>
                  <a:gd name="T11" fmla="*/ 1 h 2561"/>
                  <a:gd name="T12" fmla="*/ 2 w 1566"/>
                  <a:gd name="T13" fmla="*/ 1 h 2561"/>
                  <a:gd name="T14" fmla="*/ 2 w 1566"/>
                  <a:gd name="T15" fmla="*/ 1 h 2561"/>
                  <a:gd name="T16" fmla="*/ 2 w 1566"/>
                  <a:gd name="T17" fmla="*/ 1 h 2561"/>
                  <a:gd name="T18" fmla="*/ 2 w 1566"/>
                  <a:gd name="T19" fmla="*/ 1 h 2561"/>
                  <a:gd name="T20" fmla="*/ 2 w 1566"/>
                  <a:gd name="T21" fmla="*/ 0 h 2561"/>
                  <a:gd name="T22" fmla="*/ 2 w 1566"/>
                  <a:gd name="T23" fmla="*/ 0 h 2561"/>
                  <a:gd name="T24" fmla="*/ 2 w 1566"/>
                  <a:gd name="T25" fmla="*/ 0 h 2561"/>
                  <a:gd name="T26" fmla="*/ 2 w 1566"/>
                  <a:gd name="T27" fmla="*/ 0 h 2561"/>
                  <a:gd name="T28" fmla="*/ 1 w 1566"/>
                  <a:gd name="T29" fmla="*/ 0 h 2561"/>
                  <a:gd name="T30" fmla="*/ 1 w 1566"/>
                  <a:gd name="T31" fmla="*/ 0 h 2561"/>
                  <a:gd name="T32" fmla="*/ 1 w 1566"/>
                  <a:gd name="T33" fmla="*/ 0 h 2561"/>
                  <a:gd name="T34" fmla="*/ 1 w 1566"/>
                  <a:gd name="T35" fmla="*/ 0 h 2561"/>
                  <a:gd name="T36" fmla="*/ 1 w 1566"/>
                  <a:gd name="T37" fmla="*/ 0 h 2561"/>
                  <a:gd name="T38" fmla="*/ 1 w 1566"/>
                  <a:gd name="T39" fmla="*/ 0 h 2561"/>
                  <a:gd name="T40" fmla="*/ 1 w 1566"/>
                  <a:gd name="T41" fmla="*/ 0 h 2561"/>
                  <a:gd name="T42" fmla="*/ 1 w 1566"/>
                  <a:gd name="T43" fmla="*/ 0 h 2561"/>
                  <a:gd name="T44" fmla="*/ 1 w 1566"/>
                  <a:gd name="T45" fmla="*/ 0 h 2561"/>
                  <a:gd name="T46" fmla="*/ 1 w 1566"/>
                  <a:gd name="T47" fmla="*/ 1 h 2561"/>
                  <a:gd name="T48" fmla="*/ 1 w 1566"/>
                  <a:gd name="T49" fmla="*/ 1 h 2561"/>
                  <a:gd name="T50" fmla="*/ 1 w 1566"/>
                  <a:gd name="T51" fmla="*/ 1 h 2561"/>
                  <a:gd name="T52" fmla="*/ 1 w 1566"/>
                  <a:gd name="T53" fmla="*/ 1 h 2561"/>
                  <a:gd name="T54" fmla="*/ 1 w 1566"/>
                  <a:gd name="T55" fmla="*/ 1 h 2561"/>
                  <a:gd name="T56" fmla="*/ 1 w 1566"/>
                  <a:gd name="T57" fmla="*/ 1 h 2561"/>
                  <a:gd name="T58" fmla="*/ 1 w 1566"/>
                  <a:gd name="T59" fmla="*/ 1 h 2561"/>
                  <a:gd name="T60" fmla="*/ 1 w 1566"/>
                  <a:gd name="T61" fmla="*/ 1 h 2561"/>
                  <a:gd name="T62" fmla="*/ 1 w 1566"/>
                  <a:gd name="T63" fmla="*/ 1 h 2561"/>
                  <a:gd name="T64" fmla="*/ 1 w 1566"/>
                  <a:gd name="T65" fmla="*/ 1 h 2561"/>
                  <a:gd name="T66" fmla="*/ 1 w 1566"/>
                  <a:gd name="T67" fmla="*/ 0 h 2561"/>
                  <a:gd name="T68" fmla="*/ 1 w 1566"/>
                  <a:gd name="T69" fmla="*/ 0 h 2561"/>
                  <a:gd name="T70" fmla="*/ 1 w 1566"/>
                  <a:gd name="T71" fmla="*/ 0 h 2561"/>
                  <a:gd name="T72" fmla="*/ 1 w 1566"/>
                  <a:gd name="T73" fmla="*/ 0 h 2561"/>
                  <a:gd name="T74" fmla="*/ 1 w 1566"/>
                  <a:gd name="T75" fmla="*/ 0 h 2561"/>
                  <a:gd name="T76" fmla="*/ 1 w 1566"/>
                  <a:gd name="T77" fmla="*/ 0 h 2561"/>
                  <a:gd name="T78" fmla="*/ 1 w 1566"/>
                  <a:gd name="T79" fmla="*/ 0 h 2561"/>
                  <a:gd name="T80" fmla="*/ 1 w 1566"/>
                  <a:gd name="T81" fmla="*/ 0 h 2561"/>
                  <a:gd name="T82" fmla="*/ 2 w 1566"/>
                  <a:gd name="T83" fmla="*/ 0 h 2561"/>
                  <a:gd name="T84" fmla="*/ 2 w 1566"/>
                  <a:gd name="T85" fmla="*/ 0 h 2561"/>
                  <a:gd name="T86" fmla="*/ 2 w 1566"/>
                  <a:gd name="T87" fmla="*/ 0 h 2561"/>
                  <a:gd name="T88" fmla="*/ 2 w 1566"/>
                  <a:gd name="T89" fmla="*/ 0 h 2561"/>
                  <a:gd name="T90" fmla="*/ 2 w 1566"/>
                  <a:gd name="T91" fmla="*/ 1 h 2561"/>
                  <a:gd name="T92" fmla="*/ 2 w 1566"/>
                  <a:gd name="T93" fmla="*/ 1 h 2561"/>
                  <a:gd name="T94" fmla="*/ 2 w 1566"/>
                  <a:gd name="T95" fmla="*/ 1 h 2561"/>
                  <a:gd name="T96" fmla="*/ 2 w 1566"/>
                  <a:gd name="T97" fmla="*/ 1 h 2561"/>
                  <a:gd name="T98" fmla="*/ 2 w 1566"/>
                  <a:gd name="T99" fmla="*/ 1 h 2561"/>
                  <a:gd name="T100" fmla="*/ 2 w 1566"/>
                  <a:gd name="T101" fmla="*/ 1 h 2561"/>
                  <a:gd name="T102" fmla="*/ 2 w 1566"/>
                  <a:gd name="T103" fmla="*/ 2 h 2561"/>
                  <a:gd name="T104" fmla="*/ 2 w 1566"/>
                  <a:gd name="T105" fmla="*/ 2 h 2561"/>
                  <a:gd name="T106" fmla="*/ 1 w 1566"/>
                  <a:gd name="T107" fmla="*/ 2 h 2561"/>
                  <a:gd name="T108" fmla="*/ 1 w 1566"/>
                  <a:gd name="T109" fmla="*/ 2 h 2561"/>
                  <a:gd name="T110" fmla="*/ 1 w 1566"/>
                  <a:gd name="T111" fmla="*/ 2 h 2561"/>
                  <a:gd name="T112" fmla="*/ 1 w 1566"/>
                  <a:gd name="T113" fmla="*/ 2 h 2561"/>
                  <a:gd name="T114" fmla="*/ 1 w 1566"/>
                  <a:gd name="T115" fmla="*/ 2 h 256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66"/>
                  <a:gd name="T175" fmla="*/ 0 h 2561"/>
                  <a:gd name="T176" fmla="*/ 1566 w 1566"/>
                  <a:gd name="T177" fmla="*/ 2561 h 256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66" h="2561">
                    <a:moveTo>
                      <a:pt x="1002" y="2561"/>
                    </a:moveTo>
                    <a:lnTo>
                      <a:pt x="1096" y="2483"/>
                    </a:lnTo>
                    <a:lnTo>
                      <a:pt x="1180" y="2396"/>
                    </a:lnTo>
                    <a:lnTo>
                      <a:pt x="1251" y="2306"/>
                    </a:lnTo>
                    <a:lnTo>
                      <a:pt x="1317" y="2212"/>
                    </a:lnTo>
                    <a:lnTo>
                      <a:pt x="1369" y="2114"/>
                    </a:lnTo>
                    <a:lnTo>
                      <a:pt x="1416" y="2018"/>
                    </a:lnTo>
                    <a:lnTo>
                      <a:pt x="1455" y="1922"/>
                    </a:lnTo>
                    <a:lnTo>
                      <a:pt x="1484" y="1828"/>
                    </a:lnTo>
                    <a:lnTo>
                      <a:pt x="1509" y="1740"/>
                    </a:lnTo>
                    <a:lnTo>
                      <a:pt x="1528" y="1658"/>
                    </a:lnTo>
                    <a:lnTo>
                      <a:pt x="1541" y="1581"/>
                    </a:lnTo>
                    <a:lnTo>
                      <a:pt x="1553" y="1514"/>
                    </a:lnTo>
                    <a:lnTo>
                      <a:pt x="1560" y="1458"/>
                    </a:lnTo>
                    <a:lnTo>
                      <a:pt x="1562" y="1414"/>
                    </a:lnTo>
                    <a:lnTo>
                      <a:pt x="1566" y="1385"/>
                    </a:lnTo>
                    <a:lnTo>
                      <a:pt x="1566" y="1370"/>
                    </a:lnTo>
                    <a:lnTo>
                      <a:pt x="1566" y="1366"/>
                    </a:lnTo>
                    <a:lnTo>
                      <a:pt x="1566" y="1362"/>
                    </a:lnTo>
                    <a:lnTo>
                      <a:pt x="1555" y="1197"/>
                    </a:lnTo>
                    <a:lnTo>
                      <a:pt x="1532" y="1044"/>
                    </a:lnTo>
                    <a:lnTo>
                      <a:pt x="1493" y="900"/>
                    </a:lnTo>
                    <a:lnTo>
                      <a:pt x="1447" y="771"/>
                    </a:lnTo>
                    <a:lnTo>
                      <a:pt x="1395" y="651"/>
                    </a:lnTo>
                    <a:lnTo>
                      <a:pt x="1336" y="541"/>
                    </a:lnTo>
                    <a:lnTo>
                      <a:pt x="1273" y="445"/>
                    </a:lnTo>
                    <a:lnTo>
                      <a:pt x="1205" y="359"/>
                    </a:lnTo>
                    <a:lnTo>
                      <a:pt x="1140" y="282"/>
                    </a:lnTo>
                    <a:lnTo>
                      <a:pt x="1075" y="217"/>
                    </a:lnTo>
                    <a:lnTo>
                      <a:pt x="1015" y="161"/>
                    </a:lnTo>
                    <a:lnTo>
                      <a:pt x="960" y="115"/>
                    </a:lnTo>
                    <a:lnTo>
                      <a:pt x="914" y="81"/>
                    </a:lnTo>
                    <a:lnTo>
                      <a:pt x="875" y="52"/>
                    </a:lnTo>
                    <a:lnTo>
                      <a:pt x="850" y="37"/>
                    </a:lnTo>
                    <a:lnTo>
                      <a:pt x="837" y="29"/>
                    </a:lnTo>
                    <a:lnTo>
                      <a:pt x="793" y="0"/>
                    </a:lnTo>
                    <a:lnTo>
                      <a:pt x="747" y="29"/>
                    </a:lnTo>
                    <a:lnTo>
                      <a:pt x="624" y="110"/>
                    </a:lnTo>
                    <a:lnTo>
                      <a:pt x="518" y="198"/>
                    </a:lnTo>
                    <a:lnTo>
                      <a:pt x="422" y="292"/>
                    </a:lnTo>
                    <a:lnTo>
                      <a:pt x="341" y="392"/>
                    </a:lnTo>
                    <a:lnTo>
                      <a:pt x="270" y="493"/>
                    </a:lnTo>
                    <a:lnTo>
                      <a:pt x="209" y="595"/>
                    </a:lnTo>
                    <a:lnTo>
                      <a:pt x="159" y="695"/>
                    </a:lnTo>
                    <a:lnTo>
                      <a:pt x="117" y="793"/>
                    </a:lnTo>
                    <a:lnTo>
                      <a:pt x="82" y="888"/>
                    </a:lnTo>
                    <a:lnTo>
                      <a:pt x="55" y="977"/>
                    </a:lnTo>
                    <a:lnTo>
                      <a:pt x="36" y="1055"/>
                    </a:lnTo>
                    <a:lnTo>
                      <a:pt x="21" y="1126"/>
                    </a:lnTo>
                    <a:lnTo>
                      <a:pt x="11" y="1186"/>
                    </a:lnTo>
                    <a:lnTo>
                      <a:pt x="6" y="1232"/>
                    </a:lnTo>
                    <a:lnTo>
                      <a:pt x="2" y="1264"/>
                    </a:lnTo>
                    <a:lnTo>
                      <a:pt x="0" y="1280"/>
                    </a:lnTo>
                    <a:lnTo>
                      <a:pt x="38" y="1263"/>
                    </a:lnTo>
                    <a:lnTo>
                      <a:pt x="73" y="1249"/>
                    </a:lnTo>
                    <a:lnTo>
                      <a:pt x="105" y="1236"/>
                    </a:lnTo>
                    <a:lnTo>
                      <a:pt x="136" y="1222"/>
                    </a:lnTo>
                    <a:lnTo>
                      <a:pt x="159" y="1215"/>
                    </a:lnTo>
                    <a:lnTo>
                      <a:pt x="178" y="1209"/>
                    </a:lnTo>
                    <a:lnTo>
                      <a:pt x="188" y="1203"/>
                    </a:lnTo>
                    <a:lnTo>
                      <a:pt x="194" y="1203"/>
                    </a:lnTo>
                    <a:lnTo>
                      <a:pt x="196" y="1193"/>
                    </a:lnTo>
                    <a:lnTo>
                      <a:pt x="197" y="1172"/>
                    </a:lnTo>
                    <a:lnTo>
                      <a:pt x="205" y="1138"/>
                    </a:lnTo>
                    <a:lnTo>
                      <a:pt x="215" y="1094"/>
                    </a:lnTo>
                    <a:lnTo>
                      <a:pt x="226" y="1040"/>
                    </a:lnTo>
                    <a:lnTo>
                      <a:pt x="245" y="977"/>
                    </a:lnTo>
                    <a:lnTo>
                      <a:pt x="267" y="910"/>
                    </a:lnTo>
                    <a:lnTo>
                      <a:pt x="295" y="835"/>
                    </a:lnTo>
                    <a:lnTo>
                      <a:pt x="330" y="758"/>
                    </a:lnTo>
                    <a:lnTo>
                      <a:pt x="372" y="676"/>
                    </a:lnTo>
                    <a:lnTo>
                      <a:pt x="420" y="595"/>
                    </a:lnTo>
                    <a:lnTo>
                      <a:pt x="476" y="512"/>
                    </a:lnTo>
                    <a:lnTo>
                      <a:pt x="539" y="430"/>
                    </a:lnTo>
                    <a:lnTo>
                      <a:pt x="614" y="353"/>
                    </a:lnTo>
                    <a:lnTo>
                      <a:pt x="697" y="277"/>
                    </a:lnTo>
                    <a:lnTo>
                      <a:pt x="791" y="209"/>
                    </a:lnTo>
                    <a:lnTo>
                      <a:pt x="821" y="230"/>
                    </a:lnTo>
                    <a:lnTo>
                      <a:pt x="856" y="259"/>
                    </a:lnTo>
                    <a:lnTo>
                      <a:pt x="898" y="296"/>
                    </a:lnTo>
                    <a:lnTo>
                      <a:pt x="942" y="338"/>
                    </a:lnTo>
                    <a:lnTo>
                      <a:pt x="990" y="388"/>
                    </a:lnTo>
                    <a:lnTo>
                      <a:pt x="1038" y="443"/>
                    </a:lnTo>
                    <a:lnTo>
                      <a:pt x="1088" y="505"/>
                    </a:lnTo>
                    <a:lnTo>
                      <a:pt x="1138" y="574"/>
                    </a:lnTo>
                    <a:lnTo>
                      <a:pt x="1184" y="651"/>
                    </a:lnTo>
                    <a:lnTo>
                      <a:pt x="1230" y="733"/>
                    </a:lnTo>
                    <a:lnTo>
                      <a:pt x="1273" y="821"/>
                    </a:lnTo>
                    <a:lnTo>
                      <a:pt x="1309" y="917"/>
                    </a:lnTo>
                    <a:lnTo>
                      <a:pt x="1340" y="1017"/>
                    </a:lnTo>
                    <a:lnTo>
                      <a:pt x="1363" y="1126"/>
                    </a:lnTo>
                    <a:lnTo>
                      <a:pt x="1378" y="1241"/>
                    </a:lnTo>
                    <a:lnTo>
                      <a:pt x="1388" y="1364"/>
                    </a:lnTo>
                    <a:lnTo>
                      <a:pt x="1386" y="1383"/>
                    </a:lnTo>
                    <a:lnTo>
                      <a:pt x="1382" y="1414"/>
                    </a:lnTo>
                    <a:lnTo>
                      <a:pt x="1376" y="1460"/>
                    </a:lnTo>
                    <a:lnTo>
                      <a:pt x="1367" y="1516"/>
                    </a:lnTo>
                    <a:lnTo>
                      <a:pt x="1355" y="1581"/>
                    </a:lnTo>
                    <a:lnTo>
                      <a:pt x="1340" y="1654"/>
                    </a:lnTo>
                    <a:lnTo>
                      <a:pt x="1319" y="1733"/>
                    </a:lnTo>
                    <a:lnTo>
                      <a:pt x="1292" y="1817"/>
                    </a:lnTo>
                    <a:lnTo>
                      <a:pt x="1259" y="1901"/>
                    </a:lnTo>
                    <a:lnTo>
                      <a:pt x="1225" y="1990"/>
                    </a:lnTo>
                    <a:lnTo>
                      <a:pt x="1180" y="2076"/>
                    </a:lnTo>
                    <a:lnTo>
                      <a:pt x="1132" y="2160"/>
                    </a:lnTo>
                    <a:lnTo>
                      <a:pt x="1075" y="2243"/>
                    </a:lnTo>
                    <a:lnTo>
                      <a:pt x="1008" y="2320"/>
                    </a:lnTo>
                    <a:lnTo>
                      <a:pt x="935" y="2387"/>
                    </a:lnTo>
                    <a:lnTo>
                      <a:pt x="852" y="2450"/>
                    </a:lnTo>
                    <a:lnTo>
                      <a:pt x="856" y="2454"/>
                    </a:lnTo>
                    <a:lnTo>
                      <a:pt x="864" y="2461"/>
                    </a:lnTo>
                    <a:lnTo>
                      <a:pt x="877" y="2473"/>
                    </a:lnTo>
                    <a:lnTo>
                      <a:pt x="894" y="2488"/>
                    </a:lnTo>
                    <a:lnTo>
                      <a:pt x="915" y="2506"/>
                    </a:lnTo>
                    <a:lnTo>
                      <a:pt x="940" y="2525"/>
                    </a:lnTo>
                    <a:lnTo>
                      <a:pt x="969" y="2542"/>
                    </a:lnTo>
                    <a:lnTo>
                      <a:pt x="1002" y="25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70" name="Freeform 18"/>
              <p:cNvSpPr>
                <a:spLocks/>
              </p:cNvSpPr>
              <p:nvPr/>
            </p:nvSpPr>
            <p:spPr bwMode="auto">
              <a:xfrm>
                <a:off x="2541" y="2000"/>
                <a:ext cx="1173" cy="769"/>
              </a:xfrm>
              <a:custGeom>
                <a:avLst/>
                <a:gdLst>
                  <a:gd name="T0" fmla="*/ 2 w 2346"/>
                  <a:gd name="T1" fmla="*/ 0 h 1539"/>
                  <a:gd name="T2" fmla="*/ 2 w 2346"/>
                  <a:gd name="T3" fmla="*/ 0 h 1539"/>
                  <a:gd name="T4" fmla="*/ 2 w 2346"/>
                  <a:gd name="T5" fmla="*/ 0 h 1539"/>
                  <a:gd name="T6" fmla="*/ 2 w 2346"/>
                  <a:gd name="T7" fmla="*/ 0 h 1539"/>
                  <a:gd name="T8" fmla="*/ 3 w 2346"/>
                  <a:gd name="T9" fmla="*/ 0 h 1539"/>
                  <a:gd name="T10" fmla="*/ 3 w 2346"/>
                  <a:gd name="T11" fmla="*/ 1 h 1539"/>
                  <a:gd name="T12" fmla="*/ 3 w 2346"/>
                  <a:gd name="T13" fmla="*/ 1 h 1539"/>
                  <a:gd name="T14" fmla="*/ 2 w 2346"/>
                  <a:gd name="T15" fmla="*/ 1 h 1539"/>
                  <a:gd name="T16" fmla="*/ 2 w 2346"/>
                  <a:gd name="T17" fmla="*/ 1 h 1539"/>
                  <a:gd name="T18" fmla="*/ 2 w 2346"/>
                  <a:gd name="T19" fmla="*/ 1 h 1539"/>
                  <a:gd name="T20" fmla="*/ 2 w 2346"/>
                  <a:gd name="T21" fmla="*/ 1 h 1539"/>
                  <a:gd name="T22" fmla="*/ 2 w 2346"/>
                  <a:gd name="T23" fmla="*/ 1 h 1539"/>
                  <a:gd name="T24" fmla="*/ 2 w 2346"/>
                  <a:gd name="T25" fmla="*/ 1 h 1539"/>
                  <a:gd name="T26" fmla="*/ 2 w 2346"/>
                  <a:gd name="T27" fmla="*/ 1 h 1539"/>
                  <a:gd name="T28" fmla="*/ 2 w 2346"/>
                  <a:gd name="T29" fmla="*/ 1 h 1539"/>
                  <a:gd name="T30" fmla="*/ 1 w 2346"/>
                  <a:gd name="T31" fmla="*/ 1 h 1539"/>
                  <a:gd name="T32" fmla="*/ 1 w 2346"/>
                  <a:gd name="T33" fmla="*/ 1 h 1539"/>
                  <a:gd name="T34" fmla="*/ 1 w 2346"/>
                  <a:gd name="T35" fmla="*/ 1 h 1539"/>
                  <a:gd name="T36" fmla="*/ 1 w 2346"/>
                  <a:gd name="T37" fmla="*/ 0 h 1539"/>
                  <a:gd name="T38" fmla="*/ 1 w 2346"/>
                  <a:gd name="T39" fmla="*/ 0 h 1539"/>
                  <a:gd name="T40" fmla="*/ 1 w 2346"/>
                  <a:gd name="T41" fmla="*/ 0 h 1539"/>
                  <a:gd name="T42" fmla="*/ 1 w 2346"/>
                  <a:gd name="T43" fmla="*/ 0 h 1539"/>
                  <a:gd name="T44" fmla="*/ 1 w 2346"/>
                  <a:gd name="T45" fmla="*/ 0 h 1539"/>
                  <a:gd name="T46" fmla="*/ 1 w 2346"/>
                  <a:gd name="T47" fmla="*/ 0 h 1539"/>
                  <a:gd name="T48" fmla="*/ 1 w 2346"/>
                  <a:gd name="T49" fmla="*/ 0 h 1539"/>
                  <a:gd name="T50" fmla="*/ 1 w 2346"/>
                  <a:gd name="T51" fmla="*/ 0 h 1539"/>
                  <a:gd name="T52" fmla="*/ 1 w 2346"/>
                  <a:gd name="T53" fmla="*/ 0 h 1539"/>
                  <a:gd name="T54" fmla="*/ 1 w 2346"/>
                  <a:gd name="T55" fmla="*/ 1 h 1539"/>
                  <a:gd name="T56" fmla="*/ 1 w 2346"/>
                  <a:gd name="T57" fmla="*/ 1 h 1539"/>
                  <a:gd name="T58" fmla="*/ 1 w 2346"/>
                  <a:gd name="T59" fmla="*/ 1 h 1539"/>
                  <a:gd name="T60" fmla="*/ 1 w 2346"/>
                  <a:gd name="T61" fmla="*/ 1 h 1539"/>
                  <a:gd name="T62" fmla="*/ 1 w 2346"/>
                  <a:gd name="T63" fmla="*/ 1 h 1539"/>
                  <a:gd name="T64" fmla="*/ 2 w 2346"/>
                  <a:gd name="T65" fmla="*/ 1 h 1539"/>
                  <a:gd name="T66" fmla="*/ 2 w 2346"/>
                  <a:gd name="T67" fmla="*/ 1 h 1539"/>
                  <a:gd name="T68" fmla="*/ 2 w 2346"/>
                  <a:gd name="T69" fmla="*/ 1 h 1539"/>
                  <a:gd name="T70" fmla="*/ 2 w 2346"/>
                  <a:gd name="T71" fmla="*/ 1 h 1539"/>
                  <a:gd name="T72" fmla="*/ 2 w 2346"/>
                  <a:gd name="T73" fmla="*/ 1 h 1539"/>
                  <a:gd name="T74" fmla="*/ 2 w 2346"/>
                  <a:gd name="T75" fmla="*/ 1 h 1539"/>
                  <a:gd name="T76" fmla="*/ 3 w 2346"/>
                  <a:gd name="T77" fmla="*/ 1 h 1539"/>
                  <a:gd name="T78" fmla="*/ 3 w 2346"/>
                  <a:gd name="T79" fmla="*/ 1 h 1539"/>
                  <a:gd name="T80" fmla="*/ 3 w 2346"/>
                  <a:gd name="T81" fmla="*/ 1 h 1539"/>
                  <a:gd name="T82" fmla="*/ 3 w 2346"/>
                  <a:gd name="T83" fmla="*/ 1 h 1539"/>
                  <a:gd name="T84" fmla="*/ 3 w 2346"/>
                  <a:gd name="T85" fmla="*/ 0 h 1539"/>
                  <a:gd name="T86" fmla="*/ 3 w 2346"/>
                  <a:gd name="T87" fmla="*/ 0 h 1539"/>
                  <a:gd name="T88" fmla="*/ 3 w 2346"/>
                  <a:gd name="T89" fmla="*/ 0 h 1539"/>
                  <a:gd name="T90" fmla="*/ 2 w 2346"/>
                  <a:gd name="T91" fmla="*/ 0 h 1539"/>
                  <a:gd name="T92" fmla="*/ 2 w 2346"/>
                  <a:gd name="T93" fmla="*/ 0 h 1539"/>
                  <a:gd name="T94" fmla="*/ 2 w 2346"/>
                  <a:gd name="T95" fmla="*/ 0 h 1539"/>
                  <a:gd name="T96" fmla="*/ 2 w 2346"/>
                  <a:gd name="T97" fmla="*/ 0 h 1539"/>
                  <a:gd name="T98" fmla="*/ 2 w 2346"/>
                  <a:gd name="T99" fmla="*/ 0 h 1539"/>
                  <a:gd name="T100" fmla="*/ 2 w 2346"/>
                  <a:gd name="T101" fmla="*/ 0 h 153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346"/>
                  <a:gd name="T154" fmla="*/ 0 h 1539"/>
                  <a:gd name="T155" fmla="*/ 2346 w 2346"/>
                  <a:gd name="T156" fmla="*/ 1539 h 153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346" h="1539">
                    <a:moveTo>
                      <a:pt x="1580" y="206"/>
                    </a:moveTo>
                    <a:lnTo>
                      <a:pt x="1580" y="204"/>
                    </a:lnTo>
                    <a:lnTo>
                      <a:pt x="1588" y="208"/>
                    </a:lnTo>
                    <a:lnTo>
                      <a:pt x="1605" y="223"/>
                    </a:lnTo>
                    <a:lnTo>
                      <a:pt x="1632" y="244"/>
                    </a:lnTo>
                    <a:lnTo>
                      <a:pt x="1666" y="275"/>
                    </a:lnTo>
                    <a:lnTo>
                      <a:pt x="1707" y="313"/>
                    </a:lnTo>
                    <a:lnTo>
                      <a:pt x="1753" y="359"/>
                    </a:lnTo>
                    <a:lnTo>
                      <a:pt x="1803" y="413"/>
                    </a:lnTo>
                    <a:lnTo>
                      <a:pt x="1854" y="476"/>
                    </a:lnTo>
                    <a:lnTo>
                      <a:pt x="1906" y="545"/>
                    </a:lnTo>
                    <a:lnTo>
                      <a:pt x="1958" y="620"/>
                    </a:lnTo>
                    <a:lnTo>
                      <a:pt x="2008" y="703"/>
                    </a:lnTo>
                    <a:lnTo>
                      <a:pt x="2052" y="793"/>
                    </a:lnTo>
                    <a:lnTo>
                      <a:pt x="2092" y="891"/>
                    </a:lnTo>
                    <a:lnTo>
                      <a:pt x="2125" y="992"/>
                    </a:lnTo>
                    <a:lnTo>
                      <a:pt x="2150" y="1104"/>
                    </a:lnTo>
                    <a:lnTo>
                      <a:pt x="2165" y="1219"/>
                    </a:lnTo>
                    <a:lnTo>
                      <a:pt x="2150" y="1226"/>
                    </a:lnTo>
                    <a:lnTo>
                      <a:pt x="2131" y="1234"/>
                    </a:lnTo>
                    <a:lnTo>
                      <a:pt x="2110" y="1242"/>
                    </a:lnTo>
                    <a:lnTo>
                      <a:pt x="2087" y="1249"/>
                    </a:lnTo>
                    <a:lnTo>
                      <a:pt x="2062" y="1259"/>
                    </a:lnTo>
                    <a:lnTo>
                      <a:pt x="2033" y="1269"/>
                    </a:lnTo>
                    <a:lnTo>
                      <a:pt x="2004" y="1278"/>
                    </a:lnTo>
                    <a:lnTo>
                      <a:pt x="1972" y="1288"/>
                    </a:lnTo>
                    <a:lnTo>
                      <a:pt x="1941" y="1297"/>
                    </a:lnTo>
                    <a:lnTo>
                      <a:pt x="1904" y="1307"/>
                    </a:lnTo>
                    <a:lnTo>
                      <a:pt x="1868" y="1315"/>
                    </a:lnTo>
                    <a:lnTo>
                      <a:pt x="1829" y="1324"/>
                    </a:lnTo>
                    <a:lnTo>
                      <a:pt x="1789" y="1330"/>
                    </a:lnTo>
                    <a:lnTo>
                      <a:pt x="1749" y="1338"/>
                    </a:lnTo>
                    <a:lnTo>
                      <a:pt x="1705" y="1343"/>
                    </a:lnTo>
                    <a:lnTo>
                      <a:pt x="1662" y="1347"/>
                    </a:lnTo>
                    <a:lnTo>
                      <a:pt x="1618" y="1351"/>
                    </a:lnTo>
                    <a:lnTo>
                      <a:pt x="1570" y="1353"/>
                    </a:lnTo>
                    <a:lnTo>
                      <a:pt x="1524" y="1353"/>
                    </a:lnTo>
                    <a:lnTo>
                      <a:pt x="1476" y="1353"/>
                    </a:lnTo>
                    <a:lnTo>
                      <a:pt x="1428" y="1351"/>
                    </a:lnTo>
                    <a:lnTo>
                      <a:pt x="1378" y="1345"/>
                    </a:lnTo>
                    <a:lnTo>
                      <a:pt x="1328" y="1341"/>
                    </a:lnTo>
                    <a:lnTo>
                      <a:pt x="1279" y="1332"/>
                    </a:lnTo>
                    <a:lnTo>
                      <a:pt x="1227" y="1322"/>
                    </a:lnTo>
                    <a:lnTo>
                      <a:pt x="1175" y="1309"/>
                    </a:lnTo>
                    <a:lnTo>
                      <a:pt x="1123" y="1295"/>
                    </a:lnTo>
                    <a:lnTo>
                      <a:pt x="1071" y="1276"/>
                    </a:lnTo>
                    <a:lnTo>
                      <a:pt x="1019" y="1257"/>
                    </a:lnTo>
                    <a:lnTo>
                      <a:pt x="966" y="1234"/>
                    </a:lnTo>
                    <a:lnTo>
                      <a:pt x="914" y="1209"/>
                    </a:lnTo>
                    <a:lnTo>
                      <a:pt x="862" y="1180"/>
                    </a:lnTo>
                    <a:lnTo>
                      <a:pt x="847" y="1169"/>
                    </a:lnTo>
                    <a:lnTo>
                      <a:pt x="820" y="1148"/>
                    </a:lnTo>
                    <a:lnTo>
                      <a:pt x="783" y="1119"/>
                    </a:lnTo>
                    <a:lnTo>
                      <a:pt x="739" y="1082"/>
                    </a:lnTo>
                    <a:lnTo>
                      <a:pt x="687" y="1036"/>
                    </a:lnTo>
                    <a:lnTo>
                      <a:pt x="632" y="983"/>
                    </a:lnTo>
                    <a:lnTo>
                      <a:pt x="570" y="925"/>
                    </a:lnTo>
                    <a:lnTo>
                      <a:pt x="509" y="858"/>
                    </a:lnTo>
                    <a:lnTo>
                      <a:pt x="447" y="785"/>
                    </a:lnTo>
                    <a:lnTo>
                      <a:pt x="390" y="708"/>
                    </a:lnTo>
                    <a:lnTo>
                      <a:pt x="332" y="624"/>
                    </a:lnTo>
                    <a:lnTo>
                      <a:pt x="284" y="538"/>
                    </a:lnTo>
                    <a:lnTo>
                      <a:pt x="238" y="444"/>
                    </a:lnTo>
                    <a:lnTo>
                      <a:pt x="203" y="348"/>
                    </a:lnTo>
                    <a:lnTo>
                      <a:pt x="179" y="248"/>
                    </a:lnTo>
                    <a:lnTo>
                      <a:pt x="165" y="146"/>
                    </a:lnTo>
                    <a:lnTo>
                      <a:pt x="127" y="162"/>
                    </a:lnTo>
                    <a:lnTo>
                      <a:pt x="94" y="177"/>
                    </a:lnTo>
                    <a:lnTo>
                      <a:pt x="65" y="192"/>
                    </a:lnTo>
                    <a:lnTo>
                      <a:pt x="42" y="206"/>
                    </a:lnTo>
                    <a:lnTo>
                      <a:pt x="23" y="215"/>
                    </a:lnTo>
                    <a:lnTo>
                      <a:pt x="11" y="225"/>
                    </a:lnTo>
                    <a:lnTo>
                      <a:pt x="2" y="233"/>
                    </a:lnTo>
                    <a:lnTo>
                      <a:pt x="0" y="235"/>
                    </a:lnTo>
                    <a:lnTo>
                      <a:pt x="21" y="355"/>
                    </a:lnTo>
                    <a:lnTo>
                      <a:pt x="56" y="470"/>
                    </a:lnTo>
                    <a:lnTo>
                      <a:pt x="98" y="580"/>
                    </a:lnTo>
                    <a:lnTo>
                      <a:pt x="152" y="682"/>
                    </a:lnTo>
                    <a:lnTo>
                      <a:pt x="209" y="777"/>
                    </a:lnTo>
                    <a:lnTo>
                      <a:pt x="273" y="868"/>
                    </a:lnTo>
                    <a:lnTo>
                      <a:pt x="338" y="948"/>
                    </a:lnTo>
                    <a:lnTo>
                      <a:pt x="405" y="1023"/>
                    </a:lnTo>
                    <a:lnTo>
                      <a:pt x="472" y="1092"/>
                    </a:lnTo>
                    <a:lnTo>
                      <a:pt x="534" y="1151"/>
                    </a:lnTo>
                    <a:lnTo>
                      <a:pt x="597" y="1201"/>
                    </a:lnTo>
                    <a:lnTo>
                      <a:pt x="649" y="1245"/>
                    </a:lnTo>
                    <a:lnTo>
                      <a:pt x="695" y="1280"/>
                    </a:lnTo>
                    <a:lnTo>
                      <a:pt x="731" y="1305"/>
                    </a:lnTo>
                    <a:lnTo>
                      <a:pt x="756" y="1324"/>
                    </a:lnTo>
                    <a:lnTo>
                      <a:pt x="770" y="1332"/>
                    </a:lnTo>
                    <a:lnTo>
                      <a:pt x="772" y="1334"/>
                    </a:lnTo>
                    <a:lnTo>
                      <a:pt x="777" y="1334"/>
                    </a:lnTo>
                    <a:lnTo>
                      <a:pt x="822" y="1363"/>
                    </a:lnTo>
                    <a:lnTo>
                      <a:pt x="866" y="1386"/>
                    </a:lnTo>
                    <a:lnTo>
                      <a:pt x="912" y="1409"/>
                    </a:lnTo>
                    <a:lnTo>
                      <a:pt x="956" y="1430"/>
                    </a:lnTo>
                    <a:lnTo>
                      <a:pt x="1002" y="1447"/>
                    </a:lnTo>
                    <a:lnTo>
                      <a:pt x="1046" y="1464"/>
                    </a:lnTo>
                    <a:lnTo>
                      <a:pt x="1090" y="1480"/>
                    </a:lnTo>
                    <a:lnTo>
                      <a:pt x="1136" y="1491"/>
                    </a:lnTo>
                    <a:lnTo>
                      <a:pt x="1181" y="1503"/>
                    </a:lnTo>
                    <a:lnTo>
                      <a:pt x="1227" y="1512"/>
                    </a:lnTo>
                    <a:lnTo>
                      <a:pt x="1269" y="1520"/>
                    </a:lnTo>
                    <a:lnTo>
                      <a:pt x="1315" y="1527"/>
                    </a:lnTo>
                    <a:lnTo>
                      <a:pt x="1357" y="1531"/>
                    </a:lnTo>
                    <a:lnTo>
                      <a:pt x="1401" y="1537"/>
                    </a:lnTo>
                    <a:lnTo>
                      <a:pt x="1444" y="1539"/>
                    </a:lnTo>
                    <a:lnTo>
                      <a:pt x="1486" y="1539"/>
                    </a:lnTo>
                    <a:lnTo>
                      <a:pt x="1568" y="1539"/>
                    </a:lnTo>
                    <a:lnTo>
                      <a:pt x="1647" y="1533"/>
                    </a:lnTo>
                    <a:lnTo>
                      <a:pt x="1724" y="1526"/>
                    </a:lnTo>
                    <a:lnTo>
                      <a:pt x="1797" y="1512"/>
                    </a:lnTo>
                    <a:lnTo>
                      <a:pt x="1868" y="1501"/>
                    </a:lnTo>
                    <a:lnTo>
                      <a:pt x="1933" y="1483"/>
                    </a:lnTo>
                    <a:lnTo>
                      <a:pt x="1995" y="1466"/>
                    </a:lnTo>
                    <a:lnTo>
                      <a:pt x="2052" y="1449"/>
                    </a:lnTo>
                    <a:lnTo>
                      <a:pt x="2104" y="1432"/>
                    </a:lnTo>
                    <a:lnTo>
                      <a:pt x="2150" y="1414"/>
                    </a:lnTo>
                    <a:lnTo>
                      <a:pt x="2192" y="1397"/>
                    </a:lnTo>
                    <a:lnTo>
                      <a:pt x="2227" y="1382"/>
                    </a:lnTo>
                    <a:lnTo>
                      <a:pt x="2256" y="1368"/>
                    </a:lnTo>
                    <a:lnTo>
                      <a:pt x="2279" y="1357"/>
                    </a:lnTo>
                    <a:lnTo>
                      <a:pt x="2292" y="1351"/>
                    </a:lnTo>
                    <a:lnTo>
                      <a:pt x="2300" y="1345"/>
                    </a:lnTo>
                    <a:lnTo>
                      <a:pt x="2346" y="1318"/>
                    </a:lnTo>
                    <a:lnTo>
                      <a:pt x="2344" y="1267"/>
                    </a:lnTo>
                    <a:lnTo>
                      <a:pt x="2338" y="1171"/>
                    </a:lnTo>
                    <a:lnTo>
                      <a:pt x="2327" y="1079"/>
                    </a:lnTo>
                    <a:lnTo>
                      <a:pt x="2309" y="990"/>
                    </a:lnTo>
                    <a:lnTo>
                      <a:pt x="2288" y="904"/>
                    </a:lnTo>
                    <a:lnTo>
                      <a:pt x="2261" y="823"/>
                    </a:lnTo>
                    <a:lnTo>
                      <a:pt x="2231" y="745"/>
                    </a:lnTo>
                    <a:lnTo>
                      <a:pt x="2194" y="672"/>
                    </a:lnTo>
                    <a:lnTo>
                      <a:pt x="2158" y="601"/>
                    </a:lnTo>
                    <a:lnTo>
                      <a:pt x="2116" y="532"/>
                    </a:lnTo>
                    <a:lnTo>
                      <a:pt x="2075" y="467"/>
                    </a:lnTo>
                    <a:lnTo>
                      <a:pt x="2029" y="405"/>
                    </a:lnTo>
                    <a:lnTo>
                      <a:pt x="1985" y="350"/>
                    </a:lnTo>
                    <a:lnTo>
                      <a:pt x="1941" y="296"/>
                    </a:lnTo>
                    <a:lnTo>
                      <a:pt x="1895" y="246"/>
                    </a:lnTo>
                    <a:lnTo>
                      <a:pt x="1851" y="204"/>
                    </a:lnTo>
                    <a:lnTo>
                      <a:pt x="1810" y="164"/>
                    </a:lnTo>
                    <a:lnTo>
                      <a:pt x="1770" y="127"/>
                    </a:lnTo>
                    <a:lnTo>
                      <a:pt x="1733" y="96"/>
                    </a:lnTo>
                    <a:lnTo>
                      <a:pt x="1701" y="70"/>
                    </a:lnTo>
                    <a:lnTo>
                      <a:pt x="1672" y="47"/>
                    </a:lnTo>
                    <a:lnTo>
                      <a:pt x="1647" y="27"/>
                    </a:lnTo>
                    <a:lnTo>
                      <a:pt x="1628" y="14"/>
                    </a:lnTo>
                    <a:lnTo>
                      <a:pt x="1616" y="4"/>
                    </a:lnTo>
                    <a:lnTo>
                      <a:pt x="1609" y="0"/>
                    </a:lnTo>
                    <a:lnTo>
                      <a:pt x="1609" y="18"/>
                    </a:lnTo>
                    <a:lnTo>
                      <a:pt x="1605" y="62"/>
                    </a:lnTo>
                    <a:lnTo>
                      <a:pt x="1595" y="129"/>
                    </a:lnTo>
                    <a:lnTo>
                      <a:pt x="1580" y="2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71" name="Freeform 19"/>
              <p:cNvSpPr>
                <a:spLocks/>
              </p:cNvSpPr>
              <p:nvPr/>
            </p:nvSpPr>
            <p:spPr bwMode="auto">
              <a:xfrm>
                <a:off x="2117" y="1880"/>
                <a:ext cx="1054" cy="888"/>
              </a:xfrm>
              <a:custGeom>
                <a:avLst/>
                <a:gdLst>
                  <a:gd name="T0" fmla="*/ 2 w 2108"/>
                  <a:gd name="T1" fmla="*/ 2 h 1776"/>
                  <a:gd name="T2" fmla="*/ 2 w 2108"/>
                  <a:gd name="T3" fmla="*/ 2 h 1776"/>
                  <a:gd name="T4" fmla="*/ 2 w 2108"/>
                  <a:gd name="T5" fmla="*/ 2 h 1776"/>
                  <a:gd name="T6" fmla="*/ 2 w 2108"/>
                  <a:gd name="T7" fmla="*/ 2 h 1776"/>
                  <a:gd name="T8" fmla="*/ 2 w 2108"/>
                  <a:gd name="T9" fmla="*/ 2 h 1776"/>
                  <a:gd name="T10" fmla="*/ 1 w 2108"/>
                  <a:gd name="T11" fmla="*/ 2 h 1776"/>
                  <a:gd name="T12" fmla="*/ 1 w 2108"/>
                  <a:gd name="T13" fmla="*/ 2 h 1776"/>
                  <a:gd name="T14" fmla="*/ 1 w 2108"/>
                  <a:gd name="T15" fmla="*/ 2 h 1776"/>
                  <a:gd name="T16" fmla="*/ 1 w 2108"/>
                  <a:gd name="T17" fmla="*/ 2 h 1776"/>
                  <a:gd name="T18" fmla="*/ 1 w 2108"/>
                  <a:gd name="T19" fmla="*/ 2 h 1776"/>
                  <a:gd name="T20" fmla="*/ 1 w 2108"/>
                  <a:gd name="T21" fmla="*/ 2 h 1776"/>
                  <a:gd name="T22" fmla="*/ 1 w 2108"/>
                  <a:gd name="T23" fmla="*/ 2 h 1776"/>
                  <a:gd name="T24" fmla="*/ 1 w 2108"/>
                  <a:gd name="T25" fmla="*/ 2 h 1776"/>
                  <a:gd name="T26" fmla="*/ 1 w 2108"/>
                  <a:gd name="T27" fmla="*/ 1 h 1776"/>
                  <a:gd name="T28" fmla="*/ 1 w 2108"/>
                  <a:gd name="T29" fmla="*/ 1 h 1776"/>
                  <a:gd name="T30" fmla="*/ 1 w 2108"/>
                  <a:gd name="T31" fmla="*/ 1 h 1776"/>
                  <a:gd name="T32" fmla="*/ 1 w 2108"/>
                  <a:gd name="T33" fmla="*/ 1 h 1776"/>
                  <a:gd name="T34" fmla="*/ 1 w 2108"/>
                  <a:gd name="T35" fmla="*/ 1 h 1776"/>
                  <a:gd name="T36" fmla="*/ 1 w 2108"/>
                  <a:gd name="T37" fmla="*/ 1 h 1776"/>
                  <a:gd name="T38" fmla="*/ 2 w 2108"/>
                  <a:gd name="T39" fmla="*/ 1 h 1776"/>
                  <a:gd name="T40" fmla="*/ 2 w 2108"/>
                  <a:gd name="T41" fmla="*/ 1 h 1776"/>
                  <a:gd name="T42" fmla="*/ 2 w 2108"/>
                  <a:gd name="T43" fmla="*/ 1 h 1776"/>
                  <a:gd name="T44" fmla="*/ 2 w 2108"/>
                  <a:gd name="T45" fmla="*/ 1 h 1776"/>
                  <a:gd name="T46" fmla="*/ 2 w 2108"/>
                  <a:gd name="T47" fmla="*/ 1 h 1776"/>
                  <a:gd name="T48" fmla="*/ 2 w 2108"/>
                  <a:gd name="T49" fmla="*/ 1 h 1776"/>
                  <a:gd name="T50" fmla="*/ 2 w 2108"/>
                  <a:gd name="T51" fmla="*/ 1 h 1776"/>
                  <a:gd name="T52" fmla="*/ 2 w 2108"/>
                  <a:gd name="T53" fmla="*/ 1 h 1776"/>
                  <a:gd name="T54" fmla="*/ 3 w 2108"/>
                  <a:gd name="T55" fmla="*/ 1 h 1776"/>
                  <a:gd name="T56" fmla="*/ 2 w 2108"/>
                  <a:gd name="T57" fmla="*/ 1 h 1776"/>
                  <a:gd name="T58" fmla="*/ 2 w 2108"/>
                  <a:gd name="T59" fmla="*/ 1 h 1776"/>
                  <a:gd name="T60" fmla="*/ 2 w 2108"/>
                  <a:gd name="T61" fmla="*/ 0 h 1776"/>
                  <a:gd name="T62" fmla="*/ 2 w 2108"/>
                  <a:gd name="T63" fmla="*/ 1 h 1776"/>
                  <a:gd name="T64" fmla="*/ 2 w 2108"/>
                  <a:gd name="T65" fmla="*/ 1 h 1776"/>
                  <a:gd name="T66" fmla="*/ 2 w 2108"/>
                  <a:gd name="T67" fmla="*/ 1 h 1776"/>
                  <a:gd name="T68" fmla="*/ 2 w 2108"/>
                  <a:gd name="T69" fmla="*/ 1 h 1776"/>
                  <a:gd name="T70" fmla="*/ 1 w 2108"/>
                  <a:gd name="T71" fmla="*/ 1 h 1776"/>
                  <a:gd name="T72" fmla="*/ 1 w 2108"/>
                  <a:gd name="T73" fmla="*/ 1 h 1776"/>
                  <a:gd name="T74" fmla="*/ 1 w 2108"/>
                  <a:gd name="T75" fmla="*/ 1 h 1776"/>
                  <a:gd name="T76" fmla="*/ 1 w 2108"/>
                  <a:gd name="T77" fmla="*/ 1 h 1776"/>
                  <a:gd name="T78" fmla="*/ 1 w 2108"/>
                  <a:gd name="T79" fmla="*/ 1 h 1776"/>
                  <a:gd name="T80" fmla="*/ 1 w 2108"/>
                  <a:gd name="T81" fmla="*/ 1 h 1776"/>
                  <a:gd name="T82" fmla="*/ 1 w 2108"/>
                  <a:gd name="T83" fmla="*/ 1 h 1776"/>
                  <a:gd name="T84" fmla="*/ 1 w 2108"/>
                  <a:gd name="T85" fmla="*/ 1 h 1776"/>
                  <a:gd name="T86" fmla="*/ 1 w 2108"/>
                  <a:gd name="T87" fmla="*/ 1 h 1776"/>
                  <a:gd name="T88" fmla="*/ 1 w 2108"/>
                  <a:gd name="T89" fmla="*/ 1 h 1776"/>
                  <a:gd name="T90" fmla="*/ 1 w 2108"/>
                  <a:gd name="T91" fmla="*/ 2 h 1776"/>
                  <a:gd name="T92" fmla="*/ 1 w 2108"/>
                  <a:gd name="T93" fmla="*/ 2 h 1776"/>
                  <a:gd name="T94" fmla="*/ 0 w 2108"/>
                  <a:gd name="T95" fmla="*/ 2 h 1776"/>
                  <a:gd name="T96" fmla="*/ 1 w 2108"/>
                  <a:gd name="T97" fmla="*/ 2 h 1776"/>
                  <a:gd name="T98" fmla="*/ 1 w 2108"/>
                  <a:gd name="T99" fmla="*/ 2 h 1776"/>
                  <a:gd name="T100" fmla="*/ 1 w 2108"/>
                  <a:gd name="T101" fmla="*/ 2 h 1776"/>
                  <a:gd name="T102" fmla="*/ 1 w 2108"/>
                  <a:gd name="T103" fmla="*/ 2 h 1776"/>
                  <a:gd name="T104" fmla="*/ 1 w 2108"/>
                  <a:gd name="T105" fmla="*/ 2 h 1776"/>
                  <a:gd name="T106" fmla="*/ 1 w 2108"/>
                  <a:gd name="T107" fmla="*/ 2 h 1776"/>
                  <a:gd name="T108" fmla="*/ 1 w 2108"/>
                  <a:gd name="T109" fmla="*/ 2 h 1776"/>
                  <a:gd name="T110" fmla="*/ 2 w 2108"/>
                  <a:gd name="T111" fmla="*/ 2 h 1776"/>
                  <a:gd name="T112" fmla="*/ 2 w 2108"/>
                  <a:gd name="T113" fmla="*/ 2 h 1776"/>
                  <a:gd name="T114" fmla="*/ 2 w 2108"/>
                  <a:gd name="T115" fmla="*/ 2 h 1776"/>
                  <a:gd name="T116" fmla="*/ 2 w 2108"/>
                  <a:gd name="T117" fmla="*/ 2 h 1776"/>
                  <a:gd name="T118" fmla="*/ 2 w 2108"/>
                  <a:gd name="T119" fmla="*/ 2 h 1776"/>
                  <a:gd name="T120" fmla="*/ 2 w 2108"/>
                  <a:gd name="T121" fmla="*/ 2 h 1776"/>
                  <a:gd name="T122" fmla="*/ 2 w 2108"/>
                  <a:gd name="T123" fmla="*/ 2 h 177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08"/>
                  <a:gd name="T187" fmla="*/ 0 h 1776"/>
                  <a:gd name="T188" fmla="*/ 2108 w 2108"/>
                  <a:gd name="T189" fmla="*/ 1776 h 177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08" h="1776">
                    <a:moveTo>
                      <a:pt x="1363" y="1481"/>
                    </a:moveTo>
                    <a:lnTo>
                      <a:pt x="1365" y="1479"/>
                    </a:lnTo>
                    <a:lnTo>
                      <a:pt x="1363" y="1481"/>
                    </a:lnTo>
                    <a:lnTo>
                      <a:pt x="1358" y="1483"/>
                    </a:lnTo>
                    <a:lnTo>
                      <a:pt x="1348" y="1486"/>
                    </a:lnTo>
                    <a:lnTo>
                      <a:pt x="1337" y="1492"/>
                    </a:lnTo>
                    <a:lnTo>
                      <a:pt x="1321" y="1496"/>
                    </a:lnTo>
                    <a:lnTo>
                      <a:pt x="1304" y="1504"/>
                    </a:lnTo>
                    <a:lnTo>
                      <a:pt x="1283" y="1511"/>
                    </a:lnTo>
                    <a:lnTo>
                      <a:pt x="1258" y="1519"/>
                    </a:lnTo>
                    <a:lnTo>
                      <a:pt x="1233" y="1527"/>
                    </a:lnTo>
                    <a:lnTo>
                      <a:pt x="1204" y="1534"/>
                    </a:lnTo>
                    <a:lnTo>
                      <a:pt x="1173" y="1544"/>
                    </a:lnTo>
                    <a:lnTo>
                      <a:pt x="1141" y="1554"/>
                    </a:lnTo>
                    <a:lnTo>
                      <a:pt x="1104" y="1561"/>
                    </a:lnTo>
                    <a:lnTo>
                      <a:pt x="1066" y="1569"/>
                    </a:lnTo>
                    <a:lnTo>
                      <a:pt x="1028" y="1575"/>
                    </a:lnTo>
                    <a:lnTo>
                      <a:pt x="985" y="1582"/>
                    </a:lnTo>
                    <a:lnTo>
                      <a:pt x="943" y="1588"/>
                    </a:lnTo>
                    <a:lnTo>
                      <a:pt x="899" y="1592"/>
                    </a:lnTo>
                    <a:lnTo>
                      <a:pt x="853" y="1598"/>
                    </a:lnTo>
                    <a:lnTo>
                      <a:pt x="807" y="1602"/>
                    </a:lnTo>
                    <a:lnTo>
                      <a:pt x="759" y="1602"/>
                    </a:lnTo>
                    <a:lnTo>
                      <a:pt x="709" y="1602"/>
                    </a:lnTo>
                    <a:lnTo>
                      <a:pt x="657" y="1600"/>
                    </a:lnTo>
                    <a:lnTo>
                      <a:pt x="607" y="1596"/>
                    </a:lnTo>
                    <a:lnTo>
                      <a:pt x="555" y="1590"/>
                    </a:lnTo>
                    <a:lnTo>
                      <a:pt x="502" y="1582"/>
                    </a:lnTo>
                    <a:lnTo>
                      <a:pt x="448" y="1573"/>
                    </a:lnTo>
                    <a:lnTo>
                      <a:pt x="396" y="1561"/>
                    </a:lnTo>
                    <a:lnTo>
                      <a:pt x="342" y="1544"/>
                    </a:lnTo>
                    <a:lnTo>
                      <a:pt x="287" y="1527"/>
                    </a:lnTo>
                    <a:lnTo>
                      <a:pt x="235" y="1508"/>
                    </a:lnTo>
                    <a:lnTo>
                      <a:pt x="179" y="1484"/>
                    </a:lnTo>
                    <a:lnTo>
                      <a:pt x="183" y="1448"/>
                    </a:lnTo>
                    <a:lnTo>
                      <a:pt x="189" y="1400"/>
                    </a:lnTo>
                    <a:lnTo>
                      <a:pt x="198" y="1350"/>
                    </a:lnTo>
                    <a:lnTo>
                      <a:pt x="212" y="1291"/>
                    </a:lnTo>
                    <a:lnTo>
                      <a:pt x="227" y="1224"/>
                    </a:lnTo>
                    <a:lnTo>
                      <a:pt x="250" y="1155"/>
                    </a:lnTo>
                    <a:lnTo>
                      <a:pt x="277" y="1080"/>
                    </a:lnTo>
                    <a:lnTo>
                      <a:pt x="310" y="1003"/>
                    </a:lnTo>
                    <a:lnTo>
                      <a:pt x="350" y="924"/>
                    </a:lnTo>
                    <a:lnTo>
                      <a:pt x="396" y="844"/>
                    </a:lnTo>
                    <a:lnTo>
                      <a:pt x="450" y="761"/>
                    </a:lnTo>
                    <a:lnTo>
                      <a:pt x="513" y="681"/>
                    </a:lnTo>
                    <a:lnTo>
                      <a:pt x="586" y="600"/>
                    </a:lnTo>
                    <a:lnTo>
                      <a:pt x="665" y="521"/>
                    </a:lnTo>
                    <a:lnTo>
                      <a:pt x="757" y="447"/>
                    </a:lnTo>
                    <a:lnTo>
                      <a:pt x="860" y="376"/>
                    </a:lnTo>
                    <a:lnTo>
                      <a:pt x="868" y="370"/>
                    </a:lnTo>
                    <a:lnTo>
                      <a:pt x="880" y="364"/>
                    </a:lnTo>
                    <a:lnTo>
                      <a:pt x="895" y="357"/>
                    </a:lnTo>
                    <a:lnTo>
                      <a:pt x="912" y="347"/>
                    </a:lnTo>
                    <a:lnTo>
                      <a:pt x="932" y="337"/>
                    </a:lnTo>
                    <a:lnTo>
                      <a:pt x="956" y="328"/>
                    </a:lnTo>
                    <a:lnTo>
                      <a:pt x="981" y="316"/>
                    </a:lnTo>
                    <a:lnTo>
                      <a:pt x="1008" y="305"/>
                    </a:lnTo>
                    <a:lnTo>
                      <a:pt x="1039" y="291"/>
                    </a:lnTo>
                    <a:lnTo>
                      <a:pt x="1072" y="278"/>
                    </a:lnTo>
                    <a:lnTo>
                      <a:pt x="1104" y="268"/>
                    </a:lnTo>
                    <a:lnTo>
                      <a:pt x="1143" y="255"/>
                    </a:lnTo>
                    <a:lnTo>
                      <a:pt x="1179" y="243"/>
                    </a:lnTo>
                    <a:lnTo>
                      <a:pt x="1219" y="232"/>
                    </a:lnTo>
                    <a:lnTo>
                      <a:pt x="1260" y="220"/>
                    </a:lnTo>
                    <a:lnTo>
                      <a:pt x="1302" y="211"/>
                    </a:lnTo>
                    <a:lnTo>
                      <a:pt x="1346" y="201"/>
                    </a:lnTo>
                    <a:lnTo>
                      <a:pt x="1392" y="193"/>
                    </a:lnTo>
                    <a:lnTo>
                      <a:pt x="1438" y="186"/>
                    </a:lnTo>
                    <a:lnTo>
                      <a:pt x="1484" y="182"/>
                    </a:lnTo>
                    <a:lnTo>
                      <a:pt x="1532" y="176"/>
                    </a:lnTo>
                    <a:lnTo>
                      <a:pt x="1582" y="174"/>
                    </a:lnTo>
                    <a:lnTo>
                      <a:pt x="1632" y="172"/>
                    </a:lnTo>
                    <a:lnTo>
                      <a:pt x="1682" y="174"/>
                    </a:lnTo>
                    <a:lnTo>
                      <a:pt x="1734" y="178"/>
                    </a:lnTo>
                    <a:lnTo>
                      <a:pt x="1786" y="182"/>
                    </a:lnTo>
                    <a:lnTo>
                      <a:pt x="1834" y="192"/>
                    </a:lnTo>
                    <a:lnTo>
                      <a:pt x="1886" y="201"/>
                    </a:lnTo>
                    <a:lnTo>
                      <a:pt x="1937" y="215"/>
                    </a:lnTo>
                    <a:lnTo>
                      <a:pt x="1987" y="230"/>
                    </a:lnTo>
                    <a:lnTo>
                      <a:pt x="2039" y="249"/>
                    </a:lnTo>
                    <a:lnTo>
                      <a:pt x="2089" y="270"/>
                    </a:lnTo>
                    <a:lnTo>
                      <a:pt x="2099" y="211"/>
                    </a:lnTo>
                    <a:lnTo>
                      <a:pt x="2106" y="151"/>
                    </a:lnTo>
                    <a:lnTo>
                      <a:pt x="2108" y="105"/>
                    </a:lnTo>
                    <a:lnTo>
                      <a:pt x="2108" y="88"/>
                    </a:lnTo>
                    <a:lnTo>
                      <a:pt x="2045" y="67"/>
                    </a:lnTo>
                    <a:lnTo>
                      <a:pt x="1980" y="48"/>
                    </a:lnTo>
                    <a:lnTo>
                      <a:pt x="1918" y="32"/>
                    </a:lnTo>
                    <a:lnTo>
                      <a:pt x="1857" y="19"/>
                    </a:lnTo>
                    <a:lnTo>
                      <a:pt x="1795" y="11"/>
                    </a:lnTo>
                    <a:lnTo>
                      <a:pt x="1734" y="5"/>
                    </a:lnTo>
                    <a:lnTo>
                      <a:pt x="1676" y="0"/>
                    </a:lnTo>
                    <a:lnTo>
                      <a:pt x="1619" y="0"/>
                    </a:lnTo>
                    <a:lnTo>
                      <a:pt x="1561" y="0"/>
                    </a:lnTo>
                    <a:lnTo>
                      <a:pt x="1504" y="2"/>
                    </a:lnTo>
                    <a:lnTo>
                      <a:pt x="1450" y="7"/>
                    </a:lnTo>
                    <a:lnTo>
                      <a:pt x="1396" y="13"/>
                    </a:lnTo>
                    <a:lnTo>
                      <a:pt x="1344" y="21"/>
                    </a:lnTo>
                    <a:lnTo>
                      <a:pt x="1294" y="30"/>
                    </a:lnTo>
                    <a:lnTo>
                      <a:pt x="1246" y="40"/>
                    </a:lnTo>
                    <a:lnTo>
                      <a:pt x="1198" y="51"/>
                    </a:lnTo>
                    <a:lnTo>
                      <a:pt x="1152" y="65"/>
                    </a:lnTo>
                    <a:lnTo>
                      <a:pt x="1110" y="76"/>
                    </a:lnTo>
                    <a:lnTo>
                      <a:pt x="1070" y="90"/>
                    </a:lnTo>
                    <a:lnTo>
                      <a:pt x="1031" y="103"/>
                    </a:lnTo>
                    <a:lnTo>
                      <a:pt x="995" y="115"/>
                    </a:lnTo>
                    <a:lnTo>
                      <a:pt x="960" y="130"/>
                    </a:lnTo>
                    <a:lnTo>
                      <a:pt x="930" y="144"/>
                    </a:lnTo>
                    <a:lnTo>
                      <a:pt x="901" y="155"/>
                    </a:lnTo>
                    <a:lnTo>
                      <a:pt x="874" y="167"/>
                    </a:lnTo>
                    <a:lnTo>
                      <a:pt x="851" y="178"/>
                    </a:lnTo>
                    <a:lnTo>
                      <a:pt x="832" y="190"/>
                    </a:lnTo>
                    <a:lnTo>
                      <a:pt x="813" y="197"/>
                    </a:lnTo>
                    <a:lnTo>
                      <a:pt x="799" y="205"/>
                    </a:lnTo>
                    <a:lnTo>
                      <a:pt x="788" y="211"/>
                    </a:lnTo>
                    <a:lnTo>
                      <a:pt x="778" y="215"/>
                    </a:lnTo>
                    <a:lnTo>
                      <a:pt x="774" y="218"/>
                    </a:lnTo>
                    <a:lnTo>
                      <a:pt x="770" y="220"/>
                    </a:lnTo>
                    <a:lnTo>
                      <a:pt x="768" y="222"/>
                    </a:lnTo>
                    <a:lnTo>
                      <a:pt x="717" y="257"/>
                    </a:lnTo>
                    <a:lnTo>
                      <a:pt x="669" y="291"/>
                    </a:lnTo>
                    <a:lnTo>
                      <a:pt x="622" y="328"/>
                    </a:lnTo>
                    <a:lnTo>
                      <a:pt x="578" y="364"/>
                    </a:lnTo>
                    <a:lnTo>
                      <a:pt x="536" y="401"/>
                    </a:lnTo>
                    <a:lnTo>
                      <a:pt x="496" y="437"/>
                    </a:lnTo>
                    <a:lnTo>
                      <a:pt x="457" y="475"/>
                    </a:lnTo>
                    <a:lnTo>
                      <a:pt x="421" y="514"/>
                    </a:lnTo>
                    <a:lnTo>
                      <a:pt x="388" y="552"/>
                    </a:lnTo>
                    <a:lnTo>
                      <a:pt x="356" y="592"/>
                    </a:lnTo>
                    <a:lnTo>
                      <a:pt x="325" y="631"/>
                    </a:lnTo>
                    <a:lnTo>
                      <a:pt x="298" y="671"/>
                    </a:lnTo>
                    <a:lnTo>
                      <a:pt x="271" y="709"/>
                    </a:lnTo>
                    <a:lnTo>
                      <a:pt x="246" y="750"/>
                    </a:lnTo>
                    <a:lnTo>
                      <a:pt x="223" y="790"/>
                    </a:lnTo>
                    <a:lnTo>
                      <a:pt x="200" y="828"/>
                    </a:lnTo>
                    <a:lnTo>
                      <a:pt x="135" y="963"/>
                    </a:lnTo>
                    <a:lnTo>
                      <a:pt x="87" y="1087"/>
                    </a:lnTo>
                    <a:lnTo>
                      <a:pt x="50" y="1204"/>
                    </a:lnTo>
                    <a:lnTo>
                      <a:pt x="27" y="1312"/>
                    </a:lnTo>
                    <a:lnTo>
                      <a:pt x="12" y="1400"/>
                    </a:lnTo>
                    <a:lnTo>
                      <a:pt x="4" y="1469"/>
                    </a:lnTo>
                    <a:lnTo>
                      <a:pt x="0" y="1515"/>
                    </a:lnTo>
                    <a:lnTo>
                      <a:pt x="0" y="1538"/>
                    </a:lnTo>
                    <a:lnTo>
                      <a:pt x="0" y="1592"/>
                    </a:lnTo>
                    <a:lnTo>
                      <a:pt x="48" y="1615"/>
                    </a:lnTo>
                    <a:lnTo>
                      <a:pt x="96" y="1640"/>
                    </a:lnTo>
                    <a:lnTo>
                      <a:pt x="141" y="1661"/>
                    </a:lnTo>
                    <a:lnTo>
                      <a:pt x="189" y="1680"/>
                    </a:lnTo>
                    <a:lnTo>
                      <a:pt x="235" y="1696"/>
                    </a:lnTo>
                    <a:lnTo>
                      <a:pt x="281" y="1711"/>
                    </a:lnTo>
                    <a:lnTo>
                      <a:pt x="325" y="1724"/>
                    </a:lnTo>
                    <a:lnTo>
                      <a:pt x="371" y="1738"/>
                    </a:lnTo>
                    <a:lnTo>
                      <a:pt x="419" y="1747"/>
                    </a:lnTo>
                    <a:lnTo>
                      <a:pt x="463" y="1755"/>
                    </a:lnTo>
                    <a:lnTo>
                      <a:pt x="509" y="1761"/>
                    </a:lnTo>
                    <a:lnTo>
                      <a:pt x="553" y="1768"/>
                    </a:lnTo>
                    <a:lnTo>
                      <a:pt x="597" y="1770"/>
                    </a:lnTo>
                    <a:lnTo>
                      <a:pt x="644" y="1774"/>
                    </a:lnTo>
                    <a:lnTo>
                      <a:pt x="686" y="1776"/>
                    </a:lnTo>
                    <a:lnTo>
                      <a:pt x="730" y="1776"/>
                    </a:lnTo>
                    <a:lnTo>
                      <a:pt x="770" y="1776"/>
                    </a:lnTo>
                    <a:lnTo>
                      <a:pt x="847" y="1770"/>
                    </a:lnTo>
                    <a:lnTo>
                      <a:pt x="920" y="1765"/>
                    </a:lnTo>
                    <a:lnTo>
                      <a:pt x="991" y="1755"/>
                    </a:lnTo>
                    <a:lnTo>
                      <a:pt x="1058" y="1743"/>
                    </a:lnTo>
                    <a:lnTo>
                      <a:pt x="1123" y="1730"/>
                    </a:lnTo>
                    <a:lnTo>
                      <a:pt x="1183" y="1715"/>
                    </a:lnTo>
                    <a:lnTo>
                      <a:pt x="1239" y="1701"/>
                    </a:lnTo>
                    <a:lnTo>
                      <a:pt x="1292" y="1684"/>
                    </a:lnTo>
                    <a:lnTo>
                      <a:pt x="1339" y="1669"/>
                    </a:lnTo>
                    <a:lnTo>
                      <a:pt x="1383" y="1653"/>
                    </a:lnTo>
                    <a:lnTo>
                      <a:pt x="1421" y="1640"/>
                    </a:lnTo>
                    <a:lnTo>
                      <a:pt x="1454" y="1625"/>
                    </a:lnTo>
                    <a:lnTo>
                      <a:pt x="1479" y="1615"/>
                    </a:lnTo>
                    <a:lnTo>
                      <a:pt x="1500" y="1605"/>
                    </a:lnTo>
                    <a:lnTo>
                      <a:pt x="1513" y="1600"/>
                    </a:lnTo>
                    <a:lnTo>
                      <a:pt x="1521" y="1596"/>
                    </a:lnTo>
                    <a:lnTo>
                      <a:pt x="1515" y="1592"/>
                    </a:lnTo>
                    <a:lnTo>
                      <a:pt x="1504" y="1584"/>
                    </a:lnTo>
                    <a:lnTo>
                      <a:pt x="1484" y="1573"/>
                    </a:lnTo>
                    <a:lnTo>
                      <a:pt x="1461" y="1555"/>
                    </a:lnTo>
                    <a:lnTo>
                      <a:pt x="1436" y="1538"/>
                    </a:lnTo>
                    <a:lnTo>
                      <a:pt x="1410" y="1519"/>
                    </a:lnTo>
                    <a:lnTo>
                      <a:pt x="1385" y="1500"/>
                    </a:lnTo>
                    <a:lnTo>
                      <a:pt x="1363" y="14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2551" name="Rectangle 20"/>
            <p:cNvSpPr>
              <a:spLocks noChangeArrowheads="1"/>
            </p:cNvSpPr>
            <p:nvPr/>
          </p:nvSpPr>
          <p:spPr bwMode="auto">
            <a:xfrm>
              <a:off x="2615" y="1571"/>
              <a:ext cx="59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52" name="Rectangle 21"/>
            <p:cNvSpPr>
              <a:spLocks noChangeArrowheads="1"/>
            </p:cNvSpPr>
            <p:nvPr/>
          </p:nvSpPr>
          <p:spPr bwMode="auto">
            <a:xfrm>
              <a:off x="2145" y="1751"/>
              <a:ext cx="306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53" name="Oval 22"/>
            <p:cNvSpPr>
              <a:spLocks noChangeArrowheads="1"/>
            </p:cNvSpPr>
            <p:nvPr/>
          </p:nvSpPr>
          <p:spPr bwMode="auto">
            <a:xfrm>
              <a:off x="1943" y="1295"/>
              <a:ext cx="1061" cy="101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54" name="Rectangle 23"/>
            <p:cNvSpPr>
              <a:spLocks noChangeArrowheads="1"/>
            </p:cNvSpPr>
            <p:nvPr/>
          </p:nvSpPr>
          <p:spPr bwMode="auto">
            <a:xfrm>
              <a:off x="3307" y="1777"/>
              <a:ext cx="50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55" name="Oval 24"/>
            <p:cNvSpPr>
              <a:spLocks noChangeArrowheads="1"/>
            </p:cNvSpPr>
            <p:nvPr/>
          </p:nvSpPr>
          <p:spPr bwMode="auto">
            <a:xfrm>
              <a:off x="2731" y="1289"/>
              <a:ext cx="1079" cy="10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56" name="Rectangle 25"/>
            <p:cNvSpPr>
              <a:spLocks noChangeArrowheads="1"/>
            </p:cNvSpPr>
            <p:nvPr/>
          </p:nvSpPr>
          <p:spPr bwMode="auto">
            <a:xfrm>
              <a:off x="2503" y="2691"/>
              <a:ext cx="1067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57" name="Rectangle 26"/>
            <p:cNvSpPr>
              <a:spLocks noChangeArrowheads="1"/>
            </p:cNvSpPr>
            <p:nvPr/>
          </p:nvSpPr>
          <p:spPr bwMode="auto">
            <a:xfrm>
              <a:off x="2449" y="1770"/>
              <a:ext cx="885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58" name="Rectangle 27"/>
            <p:cNvSpPr>
              <a:spLocks noChangeArrowheads="1"/>
            </p:cNvSpPr>
            <p:nvPr/>
          </p:nvSpPr>
          <p:spPr bwMode="auto">
            <a:xfrm>
              <a:off x="2600" y="1978"/>
              <a:ext cx="606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59" name="Rectangle 28"/>
            <p:cNvSpPr>
              <a:spLocks noChangeArrowheads="1"/>
            </p:cNvSpPr>
            <p:nvPr/>
          </p:nvSpPr>
          <p:spPr bwMode="auto">
            <a:xfrm>
              <a:off x="3124" y="2383"/>
              <a:ext cx="415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60" name="Rectangle 29"/>
            <p:cNvSpPr>
              <a:spLocks noChangeArrowheads="1"/>
            </p:cNvSpPr>
            <p:nvPr/>
          </p:nvSpPr>
          <p:spPr bwMode="auto">
            <a:xfrm>
              <a:off x="2136" y="1987"/>
              <a:ext cx="77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561" name="Rectangle 30"/>
            <p:cNvSpPr>
              <a:spLocks noChangeArrowheads="1"/>
            </p:cNvSpPr>
            <p:nvPr/>
          </p:nvSpPr>
          <p:spPr bwMode="auto">
            <a:xfrm>
              <a:off x="2188" y="2395"/>
              <a:ext cx="59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2115" y="1295"/>
              <a:ext cx="1599" cy="1474"/>
              <a:chOff x="2115" y="1295"/>
              <a:chExt cx="1599" cy="1474"/>
            </a:xfrm>
          </p:grpSpPr>
          <p:sp>
            <p:nvSpPr>
              <p:cNvPr id="22564" name="Rectangle 32"/>
              <p:cNvSpPr>
                <a:spLocks noChangeArrowheads="1"/>
              </p:cNvSpPr>
              <p:nvPr/>
            </p:nvSpPr>
            <p:spPr bwMode="auto">
              <a:xfrm>
                <a:off x="2115" y="1295"/>
                <a:ext cx="17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200"/>
                  <a:t> </a:t>
                </a:r>
                <a:endParaRPr lang="en-US" altLang="it-IT" sz="2400"/>
              </a:p>
            </p:txBody>
          </p:sp>
          <p:sp>
            <p:nvSpPr>
              <p:cNvPr id="22565" name="Freeform 33"/>
              <p:cNvSpPr>
                <a:spLocks/>
              </p:cNvSpPr>
              <p:nvPr/>
            </p:nvSpPr>
            <p:spPr bwMode="auto">
              <a:xfrm>
                <a:off x="2520" y="1298"/>
                <a:ext cx="783" cy="1280"/>
              </a:xfrm>
              <a:custGeom>
                <a:avLst/>
                <a:gdLst>
                  <a:gd name="T0" fmla="*/ 2 w 1566"/>
                  <a:gd name="T1" fmla="*/ 2 h 2561"/>
                  <a:gd name="T2" fmla="*/ 2 w 1566"/>
                  <a:gd name="T3" fmla="*/ 2 h 2561"/>
                  <a:gd name="T4" fmla="*/ 2 w 1566"/>
                  <a:gd name="T5" fmla="*/ 2 h 2561"/>
                  <a:gd name="T6" fmla="*/ 2 w 1566"/>
                  <a:gd name="T7" fmla="*/ 1 h 2561"/>
                  <a:gd name="T8" fmla="*/ 2 w 1566"/>
                  <a:gd name="T9" fmla="*/ 1 h 2561"/>
                  <a:gd name="T10" fmla="*/ 2 w 1566"/>
                  <a:gd name="T11" fmla="*/ 1 h 2561"/>
                  <a:gd name="T12" fmla="*/ 2 w 1566"/>
                  <a:gd name="T13" fmla="*/ 1 h 2561"/>
                  <a:gd name="T14" fmla="*/ 2 w 1566"/>
                  <a:gd name="T15" fmla="*/ 1 h 2561"/>
                  <a:gd name="T16" fmla="*/ 2 w 1566"/>
                  <a:gd name="T17" fmla="*/ 1 h 2561"/>
                  <a:gd name="T18" fmla="*/ 2 w 1566"/>
                  <a:gd name="T19" fmla="*/ 1 h 2561"/>
                  <a:gd name="T20" fmla="*/ 2 w 1566"/>
                  <a:gd name="T21" fmla="*/ 0 h 2561"/>
                  <a:gd name="T22" fmla="*/ 2 w 1566"/>
                  <a:gd name="T23" fmla="*/ 0 h 2561"/>
                  <a:gd name="T24" fmla="*/ 2 w 1566"/>
                  <a:gd name="T25" fmla="*/ 0 h 2561"/>
                  <a:gd name="T26" fmla="*/ 2 w 1566"/>
                  <a:gd name="T27" fmla="*/ 0 h 2561"/>
                  <a:gd name="T28" fmla="*/ 1 w 1566"/>
                  <a:gd name="T29" fmla="*/ 0 h 2561"/>
                  <a:gd name="T30" fmla="*/ 1 w 1566"/>
                  <a:gd name="T31" fmla="*/ 0 h 2561"/>
                  <a:gd name="T32" fmla="*/ 1 w 1566"/>
                  <a:gd name="T33" fmla="*/ 0 h 2561"/>
                  <a:gd name="T34" fmla="*/ 1 w 1566"/>
                  <a:gd name="T35" fmla="*/ 0 h 2561"/>
                  <a:gd name="T36" fmla="*/ 1 w 1566"/>
                  <a:gd name="T37" fmla="*/ 0 h 2561"/>
                  <a:gd name="T38" fmla="*/ 1 w 1566"/>
                  <a:gd name="T39" fmla="*/ 0 h 2561"/>
                  <a:gd name="T40" fmla="*/ 1 w 1566"/>
                  <a:gd name="T41" fmla="*/ 0 h 2561"/>
                  <a:gd name="T42" fmla="*/ 1 w 1566"/>
                  <a:gd name="T43" fmla="*/ 0 h 2561"/>
                  <a:gd name="T44" fmla="*/ 1 w 1566"/>
                  <a:gd name="T45" fmla="*/ 0 h 2561"/>
                  <a:gd name="T46" fmla="*/ 1 w 1566"/>
                  <a:gd name="T47" fmla="*/ 1 h 2561"/>
                  <a:gd name="T48" fmla="*/ 1 w 1566"/>
                  <a:gd name="T49" fmla="*/ 1 h 2561"/>
                  <a:gd name="T50" fmla="*/ 1 w 1566"/>
                  <a:gd name="T51" fmla="*/ 1 h 2561"/>
                  <a:gd name="T52" fmla="*/ 1 w 1566"/>
                  <a:gd name="T53" fmla="*/ 1 h 2561"/>
                  <a:gd name="T54" fmla="*/ 1 w 1566"/>
                  <a:gd name="T55" fmla="*/ 1 h 2561"/>
                  <a:gd name="T56" fmla="*/ 1 w 1566"/>
                  <a:gd name="T57" fmla="*/ 1 h 2561"/>
                  <a:gd name="T58" fmla="*/ 1 w 1566"/>
                  <a:gd name="T59" fmla="*/ 1 h 2561"/>
                  <a:gd name="T60" fmla="*/ 1 w 1566"/>
                  <a:gd name="T61" fmla="*/ 1 h 2561"/>
                  <a:gd name="T62" fmla="*/ 1 w 1566"/>
                  <a:gd name="T63" fmla="*/ 1 h 2561"/>
                  <a:gd name="T64" fmla="*/ 1 w 1566"/>
                  <a:gd name="T65" fmla="*/ 1 h 2561"/>
                  <a:gd name="T66" fmla="*/ 1 w 1566"/>
                  <a:gd name="T67" fmla="*/ 0 h 2561"/>
                  <a:gd name="T68" fmla="*/ 1 w 1566"/>
                  <a:gd name="T69" fmla="*/ 0 h 2561"/>
                  <a:gd name="T70" fmla="*/ 1 w 1566"/>
                  <a:gd name="T71" fmla="*/ 0 h 2561"/>
                  <a:gd name="T72" fmla="*/ 1 w 1566"/>
                  <a:gd name="T73" fmla="*/ 0 h 2561"/>
                  <a:gd name="T74" fmla="*/ 1 w 1566"/>
                  <a:gd name="T75" fmla="*/ 0 h 2561"/>
                  <a:gd name="T76" fmla="*/ 1 w 1566"/>
                  <a:gd name="T77" fmla="*/ 0 h 2561"/>
                  <a:gd name="T78" fmla="*/ 1 w 1566"/>
                  <a:gd name="T79" fmla="*/ 0 h 2561"/>
                  <a:gd name="T80" fmla="*/ 1 w 1566"/>
                  <a:gd name="T81" fmla="*/ 0 h 2561"/>
                  <a:gd name="T82" fmla="*/ 2 w 1566"/>
                  <a:gd name="T83" fmla="*/ 0 h 2561"/>
                  <a:gd name="T84" fmla="*/ 2 w 1566"/>
                  <a:gd name="T85" fmla="*/ 0 h 2561"/>
                  <a:gd name="T86" fmla="*/ 2 w 1566"/>
                  <a:gd name="T87" fmla="*/ 0 h 2561"/>
                  <a:gd name="T88" fmla="*/ 2 w 1566"/>
                  <a:gd name="T89" fmla="*/ 0 h 2561"/>
                  <a:gd name="T90" fmla="*/ 2 w 1566"/>
                  <a:gd name="T91" fmla="*/ 1 h 2561"/>
                  <a:gd name="T92" fmla="*/ 2 w 1566"/>
                  <a:gd name="T93" fmla="*/ 1 h 2561"/>
                  <a:gd name="T94" fmla="*/ 2 w 1566"/>
                  <a:gd name="T95" fmla="*/ 1 h 2561"/>
                  <a:gd name="T96" fmla="*/ 2 w 1566"/>
                  <a:gd name="T97" fmla="*/ 1 h 2561"/>
                  <a:gd name="T98" fmla="*/ 2 w 1566"/>
                  <a:gd name="T99" fmla="*/ 1 h 2561"/>
                  <a:gd name="T100" fmla="*/ 2 w 1566"/>
                  <a:gd name="T101" fmla="*/ 1 h 2561"/>
                  <a:gd name="T102" fmla="*/ 2 w 1566"/>
                  <a:gd name="T103" fmla="*/ 2 h 2561"/>
                  <a:gd name="T104" fmla="*/ 2 w 1566"/>
                  <a:gd name="T105" fmla="*/ 2 h 2561"/>
                  <a:gd name="T106" fmla="*/ 1 w 1566"/>
                  <a:gd name="T107" fmla="*/ 2 h 2561"/>
                  <a:gd name="T108" fmla="*/ 1 w 1566"/>
                  <a:gd name="T109" fmla="*/ 2 h 2561"/>
                  <a:gd name="T110" fmla="*/ 1 w 1566"/>
                  <a:gd name="T111" fmla="*/ 2 h 2561"/>
                  <a:gd name="T112" fmla="*/ 1 w 1566"/>
                  <a:gd name="T113" fmla="*/ 2 h 2561"/>
                  <a:gd name="T114" fmla="*/ 1 w 1566"/>
                  <a:gd name="T115" fmla="*/ 2 h 256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66"/>
                  <a:gd name="T175" fmla="*/ 0 h 2561"/>
                  <a:gd name="T176" fmla="*/ 1566 w 1566"/>
                  <a:gd name="T177" fmla="*/ 2561 h 256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66" h="2561">
                    <a:moveTo>
                      <a:pt x="1002" y="2561"/>
                    </a:moveTo>
                    <a:lnTo>
                      <a:pt x="1096" y="2483"/>
                    </a:lnTo>
                    <a:lnTo>
                      <a:pt x="1180" y="2396"/>
                    </a:lnTo>
                    <a:lnTo>
                      <a:pt x="1251" y="2306"/>
                    </a:lnTo>
                    <a:lnTo>
                      <a:pt x="1317" y="2212"/>
                    </a:lnTo>
                    <a:lnTo>
                      <a:pt x="1369" y="2114"/>
                    </a:lnTo>
                    <a:lnTo>
                      <a:pt x="1416" y="2018"/>
                    </a:lnTo>
                    <a:lnTo>
                      <a:pt x="1455" y="1922"/>
                    </a:lnTo>
                    <a:lnTo>
                      <a:pt x="1484" y="1828"/>
                    </a:lnTo>
                    <a:lnTo>
                      <a:pt x="1509" y="1740"/>
                    </a:lnTo>
                    <a:lnTo>
                      <a:pt x="1528" y="1658"/>
                    </a:lnTo>
                    <a:lnTo>
                      <a:pt x="1541" y="1581"/>
                    </a:lnTo>
                    <a:lnTo>
                      <a:pt x="1553" y="1514"/>
                    </a:lnTo>
                    <a:lnTo>
                      <a:pt x="1560" y="1458"/>
                    </a:lnTo>
                    <a:lnTo>
                      <a:pt x="1562" y="1414"/>
                    </a:lnTo>
                    <a:lnTo>
                      <a:pt x="1566" y="1385"/>
                    </a:lnTo>
                    <a:lnTo>
                      <a:pt x="1566" y="1370"/>
                    </a:lnTo>
                    <a:lnTo>
                      <a:pt x="1566" y="1366"/>
                    </a:lnTo>
                    <a:lnTo>
                      <a:pt x="1566" y="1362"/>
                    </a:lnTo>
                    <a:lnTo>
                      <a:pt x="1555" y="1197"/>
                    </a:lnTo>
                    <a:lnTo>
                      <a:pt x="1532" y="1044"/>
                    </a:lnTo>
                    <a:lnTo>
                      <a:pt x="1493" y="900"/>
                    </a:lnTo>
                    <a:lnTo>
                      <a:pt x="1447" y="771"/>
                    </a:lnTo>
                    <a:lnTo>
                      <a:pt x="1395" y="651"/>
                    </a:lnTo>
                    <a:lnTo>
                      <a:pt x="1336" y="541"/>
                    </a:lnTo>
                    <a:lnTo>
                      <a:pt x="1273" y="445"/>
                    </a:lnTo>
                    <a:lnTo>
                      <a:pt x="1205" y="359"/>
                    </a:lnTo>
                    <a:lnTo>
                      <a:pt x="1140" y="282"/>
                    </a:lnTo>
                    <a:lnTo>
                      <a:pt x="1075" y="217"/>
                    </a:lnTo>
                    <a:lnTo>
                      <a:pt x="1015" y="161"/>
                    </a:lnTo>
                    <a:lnTo>
                      <a:pt x="960" y="115"/>
                    </a:lnTo>
                    <a:lnTo>
                      <a:pt x="914" y="81"/>
                    </a:lnTo>
                    <a:lnTo>
                      <a:pt x="875" y="52"/>
                    </a:lnTo>
                    <a:lnTo>
                      <a:pt x="850" y="37"/>
                    </a:lnTo>
                    <a:lnTo>
                      <a:pt x="837" y="29"/>
                    </a:lnTo>
                    <a:lnTo>
                      <a:pt x="793" y="0"/>
                    </a:lnTo>
                    <a:lnTo>
                      <a:pt x="747" y="29"/>
                    </a:lnTo>
                    <a:lnTo>
                      <a:pt x="624" y="110"/>
                    </a:lnTo>
                    <a:lnTo>
                      <a:pt x="518" y="198"/>
                    </a:lnTo>
                    <a:lnTo>
                      <a:pt x="422" y="292"/>
                    </a:lnTo>
                    <a:lnTo>
                      <a:pt x="341" y="392"/>
                    </a:lnTo>
                    <a:lnTo>
                      <a:pt x="270" y="493"/>
                    </a:lnTo>
                    <a:lnTo>
                      <a:pt x="209" y="595"/>
                    </a:lnTo>
                    <a:lnTo>
                      <a:pt x="159" y="695"/>
                    </a:lnTo>
                    <a:lnTo>
                      <a:pt x="117" y="793"/>
                    </a:lnTo>
                    <a:lnTo>
                      <a:pt x="82" y="888"/>
                    </a:lnTo>
                    <a:lnTo>
                      <a:pt x="55" y="977"/>
                    </a:lnTo>
                    <a:lnTo>
                      <a:pt x="36" y="1055"/>
                    </a:lnTo>
                    <a:lnTo>
                      <a:pt x="21" y="1126"/>
                    </a:lnTo>
                    <a:lnTo>
                      <a:pt x="11" y="1186"/>
                    </a:lnTo>
                    <a:lnTo>
                      <a:pt x="6" y="1232"/>
                    </a:lnTo>
                    <a:lnTo>
                      <a:pt x="2" y="1264"/>
                    </a:lnTo>
                    <a:lnTo>
                      <a:pt x="0" y="1280"/>
                    </a:lnTo>
                    <a:lnTo>
                      <a:pt x="38" y="1263"/>
                    </a:lnTo>
                    <a:lnTo>
                      <a:pt x="73" y="1249"/>
                    </a:lnTo>
                    <a:lnTo>
                      <a:pt x="105" y="1236"/>
                    </a:lnTo>
                    <a:lnTo>
                      <a:pt x="136" y="1222"/>
                    </a:lnTo>
                    <a:lnTo>
                      <a:pt x="159" y="1215"/>
                    </a:lnTo>
                    <a:lnTo>
                      <a:pt x="178" y="1209"/>
                    </a:lnTo>
                    <a:lnTo>
                      <a:pt x="188" y="1203"/>
                    </a:lnTo>
                    <a:lnTo>
                      <a:pt x="194" y="1203"/>
                    </a:lnTo>
                    <a:lnTo>
                      <a:pt x="196" y="1193"/>
                    </a:lnTo>
                    <a:lnTo>
                      <a:pt x="197" y="1172"/>
                    </a:lnTo>
                    <a:lnTo>
                      <a:pt x="205" y="1138"/>
                    </a:lnTo>
                    <a:lnTo>
                      <a:pt x="215" y="1094"/>
                    </a:lnTo>
                    <a:lnTo>
                      <a:pt x="226" y="1040"/>
                    </a:lnTo>
                    <a:lnTo>
                      <a:pt x="245" y="977"/>
                    </a:lnTo>
                    <a:lnTo>
                      <a:pt x="267" y="910"/>
                    </a:lnTo>
                    <a:lnTo>
                      <a:pt x="295" y="835"/>
                    </a:lnTo>
                    <a:lnTo>
                      <a:pt x="330" y="758"/>
                    </a:lnTo>
                    <a:lnTo>
                      <a:pt x="372" y="676"/>
                    </a:lnTo>
                    <a:lnTo>
                      <a:pt x="420" y="595"/>
                    </a:lnTo>
                    <a:lnTo>
                      <a:pt x="476" y="512"/>
                    </a:lnTo>
                    <a:lnTo>
                      <a:pt x="539" y="430"/>
                    </a:lnTo>
                    <a:lnTo>
                      <a:pt x="614" y="353"/>
                    </a:lnTo>
                    <a:lnTo>
                      <a:pt x="697" y="277"/>
                    </a:lnTo>
                    <a:lnTo>
                      <a:pt x="791" y="209"/>
                    </a:lnTo>
                    <a:lnTo>
                      <a:pt x="821" y="230"/>
                    </a:lnTo>
                    <a:lnTo>
                      <a:pt x="856" y="259"/>
                    </a:lnTo>
                    <a:lnTo>
                      <a:pt x="898" y="296"/>
                    </a:lnTo>
                    <a:lnTo>
                      <a:pt x="942" y="338"/>
                    </a:lnTo>
                    <a:lnTo>
                      <a:pt x="990" y="388"/>
                    </a:lnTo>
                    <a:lnTo>
                      <a:pt x="1038" y="443"/>
                    </a:lnTo>
                    <a:lnTo>
                      <a:pt x="1088" y="505"/>
                    </a:lnTo>
                    <a:lnTo>
                      <a:pt x="1138" y="574"/>
                    </a:lnTo>
                    <a:lnTo>
                      <a:pt x="1184" y="651"/>
                    </a:lnTo>
                    <a:lnTo>
                      <a:pt x="1230" y="733"/>
                    </a:lnTo>
                    <a:lnTo>
                      <a:pt x="1273" y="821"/>
                    </a:lnTo>
                    <a:lnTo>
                      <a:pt x="1309" y="917"/>
                    </a:lnTo>
                    <a:lnTo>
                      <a:pt x="1340" y="1017"/>
                    </a:lnTo>
                    <a:lnTo>
                      <a:pt x="1363" y="1126"/>
                    </a:lnTo>
                    <a:lnTo>
                      <a:pt x="1378" y="1241"/>
                    </a:lnTo>
                    <a:lnTo>
                      <a:pt x="1388" y="1364"/>
                    </a:lnTo>
                    <a:lnTo>
                      <a:pt x="1386" y="1383"/>
                    </a:lnTo>
                    <a:lnTo>
                      <a:pt x="1382" y="1414"/>
                    </a:lnTo>
                    <a:lnTo>
                      <a:pt x="1376" y="1460"/>
                    </a:lnTo>
                    <a:lnTo>
                      <a:pt x="1367" y="1516"/>
                    </a:lnTo>
                    <a:lnTo>
                      <a:pt x="1355" y="1581"/>
                    </a:lnTo>
                    <a:lnTo>
                      <a:pt x="1340" y="1654"/>
                    </a:lnTo>
                    <a:lnTo>
                      <a:pt x="1319" y="1733"/>
                    </a:lnTo>
                    <a:lnTo>
                      <a:pt x="1292" y="1817"/>
                    </a:lnTo>
                    <a:lnTo>
                      <a:pt x="1259" y="1901"/>
                    </a:lnTo>
                    <a:lnTo>
                      <a:pt x="1225" y="1990"/>
                    </a:lnTo>
                    <a:lnTo>
                      <a:pt x="1180" y="2076"/>
                    </a:lnTo>
                    <a:lnTo>
                      <a:pt x="1132" y="2160"/>
                    </a:lnTo>
                    <a:lnTo>
                      <a:pt x="1075" y="2243"/>
                    </a:lnTo>
                    <a:lnTo>
                      <a:pt x="1008" y="2320"/>
                    </a:lnTo>
                    <a:lnTo>
                      <a:pt x="935" y="2387"/>
                    </a:lnTo>
                    <a:lnTo>
                      <a:pt x="852" y="2450"/>
                    </a:lnTo>
                    <a:lnTo>
                      <a:pt x="856" y="2454"/>
                    </a:lnTo>
                    <a:lnTo>
                      <a:pt x="864" y="2461"/>
                    </a:lnTo>
                    <a:lnTo>
                      <a:pt x="877" y="2473"/>
                    </a:lnTo>
                    <a:lnTo>
                      <a:pt x="894" y="2488"/>
                    </a:lnTo>
                    <a:lnTo>
                      <a:pt x="915" y="2506"/>
                    </a:lnTo>
                    <a:lnTo>
                      <a:pt x="940" y="2525"/>
                    </a:lnTo>
                    <a:lnTo>
                      <a:pt x="969" y="2542"/>
                    </a:lnTo>
                    <a:lnTo>
                      <a:pt x="1002" y="25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66" name="Freeform 34"/>
              <p:cNvSpPr>
                <a:spLocks/>
              </p:cNvSpPr>
              <p:nvPr/>
            </p:nvSpPr>
            <p:spPr bwMode="auto">
              <a:xfrm>
                <a:off x="2541" y="2000"/>
                <a:ext cx="1173" cy="769"/>
              </a:xfrm>
              <a:custGeom>
                <a:avLst/>
                <a:gdLst>
                  <a:gd name="T0" fmla="*/ 2 w 2346"/>
                  <a:gd name="T1" fmla="*/ 0 h 1539"/>
                  <a:gd name="T2" fmla="*/ 2 w 2346"/>
                  <a:gd name="T3" fmla="*/ 0 h 1539"/>
                  <a:gd name="T4" fmla="*/ 2 w 2346"/>
                  <a:gd name="T5" fmla="*/ 0 h 1539"/>
                  <a:gd name="T6" fmla="*/ 2 w 2346"/>
                  <a:gd name="T7" fmla="*/ 0 h 1539"/>
                  <a:gd name="T8" fmla="*/ 3 w 2346"/>
                  <a:gd name="T9" fmla="*/ 0 h 1539"/>
                  <a:gd name="T10" fmla="*/ 3 w 2346"/>
                  <a:gd name="T11" fmla="*/ 1 h 1539"/>
                  <a:gd name="T12" fmla="*/ 3 w 2346"/>
                  <a:gd name="T13" fmla="*/ 1 h 1539"/>
                  <a:gd name="T14" fmla="*/ 2 w 2346"/>
                  <a:gd name="T15" fmla="*/ 1 h 1539"/>
                  <a:gd name="T16" fmla="*/ 2 w 2346"/>
                  <a:gd name="T17" fmla="*/ 1 h 1539"/>
                  <a:gd name="T18" fmla="*/ 2 w 2346"/>
                  <a:gd name="T19" fmla="*/ 1 h 1539"/>
                  <a:gd name="T20" fmla="*/ 2 w 2346"/>
                  <a:gd name="T21" fmla="*/ 1 h 1539"/>
                  <a:gd name="T22" fmla="*/ 2 w 2346"/>
                  <a:gd name="T23" fmla="*/ 1 h 1539"/>
                  <a:gd name="T24" fmla="*/ 2 w 2346"/>
                  <a:gd name="T25" fmla="*/ 1 h 1539"/>
                  <a:gd name="T26" fmla="*/ 2 w 2346"/>
                  <a:gd name="T27" fmla="*/ 1 h 1539"/>
                  <a:gd name="T28" fmla="*/ 2 w 2346"/>
                  <a:gd name="T29" fmla="*/ 1 h 1539"/>
                  <a:gd name="T30" fmla="*/ 1 w 2346"/>
                  <a:gd name="T31" fmla="*/ 1 h 1539"/>
                  <a:gd name="T32" fmla="*/ 1 w 2346"/>
                  <a:gd name="T33" fmla="*/ 1 h 1539"/>
                  <a:gd name="T34" fmla="*/ 1 w 2346"/>
                  <a:gd name="T35" fmla="*/ 1 h 1539"/>
                  <a:gd name="T36" fmla="*/ 1 w 2346"/>
                  <a:gd name="T37" fmla="*/ 0 h 1539"/>
                  <a:gd name="T38" fmla="*/ 1 w 2346"/>
                  <a:gd name="T39" fmla="*/ 0 h 1539"/>
                  <a:gd name="T40" fmla="*/ 1 w 2346"/>
                  <a:gd name="T41" fmla="*/ 0 h 1539"/>
                  <a:gd name="T42" fmla="*/ 1 w 2346"/>
                  <a:gd name="T43" fmla="*/ 0 h 1539"/>
                  <a:gd name="T44" fmla="*/ 1 w 2346"/>
                  <a:gd name="T45" fmla="*/ 0 h 1539"/>
                  <a:gd name="T46" fmla="*/ 1 w 2346"/>
                  <a:gd name="T47" fmla="*/ 0 h 1539"/>
                  <a:gd name="T48" fmla="*/ 1 w 2346"/>
                  <a:gd name="T49" fmla="*/ 0 h 1539"/>
                  <a:gd name="T50" fmla="*/ 1 w 2346"/>
                  <a:gd name="T51" fmla="*/ 0 h 1539"/>
                  <a:gd name="T52" fmla="*/ 1 w 2346"/>
                  <a:gd name="T53" fmla="*/ 0 h 1539"/>
                  <a:gd name="T54" fmla="*/ 1 w 2346"/>
                  <a:gd name="T55" fmla="*/ 1 h 1539"/>
                  <a:gd name="T56" fmla="*/ 1 w 2346"/>
                  <a:gd name="T57" fmla="*/ 1 h 1539"/>
                  <a:gd name="T58" fmla="*/ 1 w 2346"/>
                  <a:gd name="T59" fmla="*/ 1 h 1539"/>
                  <a:gd name="T60" fmla="*/ 1 w 2346"/>
                  <a:gd name="T61" fmla="*/ 1 h 1539"/>
                  <a:gd name="T62" fmla="*/ 1 w 2346"/>
                  <a:gd name="T63" fmla="*/ 1 h 1539"/>
                  <a:gd name="T64" fmla="*/ 2 w 2346"/>
                  <a:gd name="T65" fmla="*/ 1 h 1539"/>
                  <a:gd name="T66" fmla="*/ 2 w 2346"/>
                  <a:gd name="T67" fmla="*/ 1 h 1539"/>
                  <a:gd name="T68" fmla="*/ 2 w 2346"/>
                  <a:gd name="T69" fmla="*/ 1 h 1539"/>
                  <a:gd name="T70" fmla="*/ 2 w 2346"/>
                  <a:gd name="T71" fmla="*/ 1 h 1539"/>
                  <a:gd name="T72" fmla="*/ 2 w 2346"/>
                  <a:gd name="T73" fmla="*/ 1 h 1539"/>
                  <a:gd name="T74" fmla="*/ 2 w 2346"/>
                  <a:gd name="T75" fmla="*/ 1 h 1539"/>
                  <a:gd name="T76" fmla="*/ 3 w 2346"/>
                  <a:gd name="T77" fmla="*/ 1 h 1539"/>
                  <a:gd name="T78" fmla="*/ 3 w 2346"/>
                  <a:gd name="T79" fmla="*/ 1 h 1539"/>
                  <a:gd name="T80" fmla="*/ 3 w 2346"/>
                  <a:gd name="T81" fmla="*/ 1 h 1539"/>
                  <a:gd name="T82" fmla="*/ 3 w 2346"/>
                  <a:gd name="T83" fmla="*/ 1 h 1539"/>
                  <a:gd name="T84" fmla="*/ 3 w 2346"/>
                  <a:gd name="T85" fmla="*/ 0 h 1539"/>
                  <a:gd name="T86" fmla="*/ 3 w 2346"/>
                  <a:gd name="T87" fmla="*/ 0 h 1539"/>
                  <a:gd name="T88" fmla="*/ 3 w 2346"/>
                  <a:gd name="T89" fmla="*/ 0 h 1539"/>
                  <a:gd name="T90" fmla="*/ 2 w 2346"/>
                  <a:gd name="T91" fmla="*/ 0 h 1539"/>
                  <a:gd name="T92" fmla="*/ 2 w 2346"/>
                  <a:gd name="T93" fmla="*/ 0 h 1539"/>
                  <a:gd name="T94" fmla="*/ 2 w 2346"/>
                  <a:gd name="T95" fmla="*/ 0 h 1539"/>
                  <a:gd name="T96" fmla="*/ 2 w 2346"/>
                  <a:gd name="T97" fmla="*/ 0 h 1539"/>
                  <a:gd name="T98" fmla="*/ 2 w 2346"/>
                  <a:gd name="T99" fmla="*/ 0 h 1539"/>
                  <a:gd name="T100" fmla="*/ 2 w 2346"/>
                  <a:gd name="T101" fmla="*/ 0 h 153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346"/>
                  <a:gd name="T154" fmla="*/ 0 h 1539"/>
                  <a:gd name="T155" fmla="*/ 2346 w 2346"/>
                  <a:gd name="T156" fmla="*/ 1539 h 153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346" h="1539">
                    <a:moveTo>
                      <a:pt x="1580" y="206"/>
                    </a:moveTo>
                    <a:lnTo>
                      <a:pt x="1580" y="204"/>
                    </a:lnTo>
                    <a:lnTo>
                      <a:pt x="1588" y="208"/>
                    </a:lnTo>
                    <a:lnTo>
                      <a:pt x="1605" y="223"/>
                    </a:lnTo>
                    <a:lnTo>
                      <a:pt x="1632" y="244"/>
                    </a:lnTo>
                    <a:lnTo>
                      <a:pt x="1666" y="275"/>
                    </a:lnTo>
                    <a:lnTo>
                      <a:pt x="1707" y="313"/>
                    </a:lnTo>
                    <a:lnTo>
                      <a:pt x="1753" y="359"/>
                    </a:lnTo>
                    <a:lnTo>
                      <a:pt x="1803" y="413"/>
                    </a:lnTo>
                    <a:lnTo>
                      <a:pt x="1854" y="476"/>
                    </a:lnTo>
                    <a:lnTo>
                      <a:pt x="1906" y="545"/>
                    </a:lnTo>
                    <a:lnTo>
                      <a:pt x="1958" y="620"/>
                    </a:lnTo>
                    <a:lnTo>
                      <a:pt x="2008" y="703"/>
                    </a:lnTo>
                    <a:lnTo>
                      <a:pt x="2052" y="793"/>
                    </a:lnTo>
                    <a:lnTo>
                      <a:pt x="2092" y="891"/>
                    </a:lnTo>
                    <a:lnTo>
                      <a:pt x="2125" y="992"/>
                    </a:lnTo>
                    <a:lnTo>
                      <a:pt x="2150" y="1104"/>
                    </a:lnTo>
                    <a:lnTo>
                      <a:pt x="2165" y="1219"/>
                    </a:lnTo>
                    <a:lnTo>
                      <a:pt x="2150" y="1226"/>
                    </a:lnTo>
                    <a:lnTo>
                      <a:pt x="2131" y="1234"/>
                    </a:lnTo>
                    <a:lnTo>
                      <a:pt x="2110" y="1242"/>
                    </a:lnTo>
                    <a:lnTo>
                      <a:pt x="2087" y="1249"/>
                    </a:lnTo>
                    <a:lnTo>
                      <a:pt x="2062" y="1259"/>
                    </a:lnTo>
                    <a:lnTo>
                      <a:pt x="2033" y="1269"/>
                    </a:lnTo>
                    <a:lnTo>
                      <a:pt x="2004" y="1278"/>
                    </a:lnTo>
                    <a:lnTo>
                      <a:pt x="1972" y="1288"/>
                    </a:lnTo>
                    <a:lnTo>
                      <a:pt x="1941" y="1297"/>
                    </a:lnTo>
                    <a:lnTo>
                      <a:pt x="1904" y="1307"/>
                    </a:lnTo>
                    <a:lnTo>
                      <a:pt x="1868" y="1315"/>
                    </a:lnTo>
                    <a:lnTo>
                      <a:pt x="1829" y="1324"/>
                    </a:lnTo>
                    <a:lnTo>
                      <a:pt x="1789" y="1330"/>
                    </a:lnTo>
                    <a:lnTo>
                      <a:pt x="1749" y="1338"/>
                    </a:lnTo>
                    <a:lnTo>
                      <a:pt x="1705" y="1343"/>
                    </a:lnTo>
                    <a:lnTo>
                      <a:pt x="1662" y="1347"/>
                    </a:lnTo>
                    <a:lnTo>
                      <a:pt x="1618" y="1351"/>
                    </a:lnTo>
                    <a:lnTo>
                      <a:pt x="1570" y="1353"/>
                    </a:lnTo>
                    <a:lnTo>
                      <a:pt x="1524" y="1353"/>
                    </a:lnTo>
                    <a:lnTo>
                      <a:pt x="1476" y="1353"/>
                    </a:lnTo>
                    <a:lnTo>
                      <a:pt x="1428" y="1351"/>
                    </a:lnTo>
                    <a:lnTo>
                      <a:pt x="1378" y="1345"/>
                    </a:lnTo>
                    <a:lnTo>
                      <a:pt x="1328" y="1341"/>
                    </a:lnTo>
                    <a:lnTo>
                      <a:pt x="1279" y="1332"/>
                    </a:lnTo>
                    <a:lnTo>
                      <a:pt x="1227" y="1322"/>
                    </a:lnTo>
                    <a:lnTo>
                      <a:pt x="1175" y="1309"/>
                    </a:lnTo>
                    <a:lnTo>
                      <a:pt x="1123" y="1295"/>
                    </a:lnTo>
                    <a:lnTo>
                      <a:pt x="1071" y="1276"/>
                    </a:lnTo>
                    <a:lnTo>
                      <a:pt x="1019" y="1257"/>
                    </a:lnTo>
                    <a:lnTo>
                      <a:pt x="966" y="1234"/>
                    </a:lnTo>
                    <a:lnTo>
                      <a:pt x="914" y="1209"/>
                    </a:lnTo>
                    <a:lnTo>
                      <a:pt x="862" y="1180"/>
                    </a:lnTo>
                    <a:lnTo>
                      <a:pt x="847" y="1169"/>
                    </a:lnTo>
                    <a:lnTo>
                      <a:pt x="820" y="1148"/>
                    </a:lnTo>
                    <a:lnTo>
                      <a:pt x="783" y="1119"/>
                    </a:lnTo>
                    <a:lnTo>
                      <a:pt x="739" y="1082"/>
                    </a:lnTo>
                    <a:lnTo>
                      <a:pt x="687" y="1036"/>
                    </a:lnTo>
                    <a:lnTo>
                      <a:pt x="632" y="983"/>
                    </a:lnTo>
                    <a:lnTo>
                      <a:pt x="570" y="925"/>
                    </a:lnTo>
                    <a:lnTo>
                      <a:pt x="509" y="858"/>
                    </a:lnTo>
                    <a:lnTo>
                      <a:pt x="447" y="785"/>
                    </a:lnTo>
                    <a:lnTo>
                      <a:pt x="390" y="708"/>
                    </a:lnTo>
                    <a:lnTo>
                      <a:pt x="332" y="624"/>
                    </a:lnTo>
                    <a:lnTo>
                      <a:pt x="284" y="538"/>
                    </a:lnTo>
                    <a:lnTo>
                      <a:pt x="238" y="444"/>
                    </a:lnTo>
                    <a:lnTo>
                      <a:pt x="203" y="348"/>
                    </a:lnTo>
                    <a:lnTo>
                      <a:pt x="179" y="248"/>
                    </a:lnTo>
                    <a:lnTo>
                      <a:pt x="165" y="146"/>
                    </a:lnTo>
                    <a:lnTo>
                      <a:pt x="127" y="162"/>
                    </a:lnTo>
                    <a:lnTo>
                      <a:pt x="94" y="177"/>
                    </a:lnTo>
                    <a:lnTo>
                      <a:pt x="65" y="192"/>
                    </a:lnTo>
                    <a:lnTo>
                      <a:pt x="42" y="206"/>
                    </a:lnTo>
                    <a:lnTo>
                      <a:pt x="23" y="215"/>
                    </a:lnTo>
                    <a:lnTo>
                      <a:pt x="11" y="225"/>
                    </a:lnTo>
                    <a:lnTo>
                      <a:pt x="2" y="233"/>
                    </a:lnTo>
                    <a:lnTo>
                      <a:pt x="0" y="235"/>
                    </a:lnTo>
                    <a:lnTo>
                      <a:pt x="21" y="355"/>
                    </a:lnTo>
                    <a:lnTo>
                      <a:pt x="56" y="470"/>
                    </a:lnTo>
                    <a:lnTo>
                      <a:pt x="98" y="580"/>
                    </a:lnTo>
                    <a:lnTo>
                      <a:pt x="152" y="682"/>
                    </a:lnTo>
                    <a:lnTo>
                      <a:pt x="209" y="777"/>
                    </a:lnTo>
                    <a:lnTo>
                      <a:pt x="273" y="868"/>
                    </a:lnTo>
                    <a:lnTo>
                      <a:pt x="338" y="948"/>
                    </a:lnTo>
                    <a:lnTo>
                      <a:pt x="405" y="1023"/>
                    </a:lnTo>
                    <a:lnTo>
                      <a:pt x="472" y="1092"/>
                    </a:lnTo>
                    <a:lnTo>
                      <a:pt x="534" y="1151"/>
                    </a:lnTo>
                    <a:lnTo>
                      <a:pt x="597" y="1201"/>
                    </a:lnTo>
                    <a:lnTo>
                      <a:pt x="649" y="1245"/>
                    </a:lnTo>
                    <a:lnTo>
                      <a:pt x="695" y="1280"/>
                    </a:lnTo>
                    <a:lnTo>
                      <a:pt x="731" y="1305"/>
                    </a:lnTo>
                    <a:lnTo>
                      <a:pt x="756" y="1324"/>
                    </a:lnTo>
                    <a:lnTo>
                      <a:pt x="770" y="1332"/>
                    </a:lnTo>
                    <a:lnTo>
                      <a:pt x="772" y="1334"/>
                    </a:lnTo>
                    <a:lnTo>
                      <a:pt x="777" y="1334"/>
                    </a:lnTo>
                    <a:lnTo>
                      <a:pt x="822" y="1363"/>
                    </a:lnTo>
                    <a:lnTo>
                      <a:pt x="866" y="1386"/>
                    </a:lnTo>
                    <a:lnTo>
                      <a:pt x="912" y="1409"/>
                    </a:lnTo>
                    <a:lnTo>
                      <a:pt x="956" y="1430"/>
                    </a:lnTo>
                    <a:lnTo>
                      <a:pt x="1002" y="1447"/>
                    </a:lnTo>
                    <a:lnTo>
                      <a:pt x="1046" y="1464"/>
                    </a:lnTo>
                    <a:lnTo>
                      <a:pt x="1090" y="1480"/>
                    </a:lnTo>
                    <a:lnTo>
                      <a:pt x="1136" y="1491"/>
                    </a:lnTo>
                    <a:lnTo>
                      <a:pt x="1181" y="1503"/>
                    </a:lnTo>
                    <a:lnTo>
                      <a:pt x="1227" y="1512"/>
                    </a:lnTo>
                    <a:lnTo>
                      <a:pt x="1269" y="1520"/>
                    </a:lnTo>
                    <a:lnTo>
                      <a:pt x="1315" y="1527"/>
                    </a:lnTo>
                    <a:lnTo>
                      <a:pt x="1357" y="1531"/>
                    </a:lnTo>
                    <a:lnTo>
                      <a:pt x="1401" y="1537"/>
                    </a:lnTo>
                    <a:lnTo>
                      <a:pt x="1444" y="1539"/>
                    </a:lnTo>
                    <a:lnTo>
                      <a:pt x="1486" y="1539"/>
                    </a:lnTo>
                    <a:lnTo>
                      <a:pt x="1568" y="1539"/>
                    </a:lnTo>
                    <a:lnTo>
                      <a:pt x="1647" y="1533"/>
                    </a:lnTo>
                    <a:lnTo>
                      <a:pt x="1724" y="1526"/>
                    </a:lnTo>
                    <a:lnTo>
                      <a:pt x="1797" y="1512"/>
                    </a:lnTo>
                    <a:lnTo>
                      <a:pt x="1868" y="1501"/>
                    </a:lnTo>
                    <a:lnTo>
                      <a:pt x="1933" y="1483"/>
                    </a:lnTo>
                    <a:lnTo>
                      <a:pt x="1995" y="1466"/>
                    </a:lnTo>
                    <a:lnTo>
                      <a:pt x="2052" y="1449"/>
                    </a:lnTo>
                    <a:lnTo>
                      <a:pt x="2104" y="1432"/>
                    </a:lnTo>
                    <a:lnTo>
                      <a:pt x="2150" y="1414"/>
                    </a:lnTo>
                    <a:lnTo>
                      <a:pt x="2192" y="1397"/>
                    </a:lnTo>
                    <a:lnTo>
                      <a:pt x="2227" y="1382"/>
                    </a:lnTo>
                    <a:lnTo>
                      <a:pt x="2256" y="1368"/>
                    </a:lnTo>
                    <a:lnTo>
                      <a:pt x="2279" y="1357"/>
                    </a:lnTo>
                    <a:lnTo>
                      <a:pt x="2292" y="1351"/>
                    </a:lnTo>
                    <a:lnTo>
                      <a:pt x="2300" y="1345"/>
                    </a:lnTo>
                    <a:lnTo>
                      <a:pt x="2346" y="1318"/>
                    </a:lnTo>
                    <a:lnTo>
                      <a:pt x="2344" y="1267"/>
                    </a:lnTo>
                    <a:lnTo>
                      <a:pt x="2338" y="1171"/>
                    </a:lnTo>
                    <a:lnTo>
                      <a:pt x="2327" y="1079"/>
                    </a:lnTo>
                    <a:lnTo>
                      <a:pt x="2309" y="990"/>
                    </a:lnTo>
                    <a:lnTo>
                      <a:pt x="2288" y="904"/>
                    </a:lnTo>
                    <a:lnTo>
                      <a:pt x="2261" y="823"/>
                    </a:lnTo>
                    <a:lnTo>
                      <a:pt x="2231" y="745"/>
                    </a:lnTo>
                    <a:lnTo>
                      <a:pt x="2194" y="672"/>
                    </a:lnTo>
                    <a:lnTo>
                      <a:pt x="2158" y="601"/>
                    </a:lnTo>
                    <a:lnTo>
                      <a:pt x="2116" y="532"/>
                    </a:lnTo>
                    <a:lnTo>
                      <a:pt x="2075" y="467"/>
                    </a:lnTo>
                    <a:lnTo>
                      <a:pt x="2029" y="405"/>
                    </a:lnTo>
                    <a:lnTo>
                      <a:pt x="1985" y="350"/>
                    </a:lnTo>
                    <a:lnTo>
                      <a:pt x="1941" y="296"/>
                    </a:lnTo>
                    <a:lnTo>
                      <a:pt x="1895" y="246"/>
                    </a:lnTo>
                    <a:lnTo>
                      <a:pt x="1851" y="204"/>
                    </a:lnTo>
                    <a:lnTo>
                      <a:pt x="1810" y="164"/>
                    </a:lnTo>
                    <a:lnTo>
                      <a:pt x="1770" y="127"/>
                    </a:lnTo>
                    <a:lnTo>
                      <a:pt x="1733" y="96"/>
                    </a:lnTo>
                    <a:lnTo>
                      <a:pt x="1701" y="70"/>
                    </a:lnTo>
                    <a:lnTo>
                      <a:pt x="1672" y="47"/>
                    </a:lnTo>
                    <a:lnTo>
                      <a:pt x="1647" y="27"/>
                    </a:lnTo>
                    <a:lnTo>
                      <a:pt x="1628" y="14"/>
                    </a:lnTo>
                    <a:lnTo>
                      <a:pt x="1616" y="4"/>
                    </a:lnTo>
                    <a:lnTo>
                      <a:pt x="1609" y="0"/>
                    </a:lnTo>
                    <a:lnTo>
                      <a:pt x="1609" y="18"/>
                    </a:lnTo>
                    <a:lnTo>
                      <a:pt x="1605" y="62"/>
                    </a:lnTo>
                    <a:lnTo>
                      <a:pt x="1595" y="129"/>
                    </a:lnTo>
                    <a:lnTo>
                      <a:pt x="1580" y="2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67" name="Freeform 35"/>
              <p:cNvSpPr>
                <a:spLocks/>
              </p:cNvSpPr>
              <p:nvPr/>
            </p:nvSpPr>
            <p:spPr bwMode="auto">
              <a:xfrm>
                <a:off x="2117" y="1880"/>
                <a:ext cx="1054" cy="888"/>
              </a:xfrm>
              <a:custGeom>
                <a:avLst/>
                <a:gdLst>
                  <a:gd name="T0" fmla="*/ 2 w 2108"/>
                  <a:gd name="T1" fmla="*/ 2 h 1776"/>
                  <a:gd name="T2" fmla="*/ 2 w 2108"/>
                  <a:gd name="T3" fmla="*/ 2 h 1776"/>
                  <a:gd name="T4" fmla="*/ 2 w 2108"/>
                  <a:gd name="T5" fmla="*/ 2 h 1776"/>
                  <a:gd name="T6" fmla="*/ 2 w 2108"/>
                  <a:gd name="T7" fmla="*/ 2 h 1776"/>
                  <a:gd name="T8" fmla="*/ 2 w 2108"/>
                  <a:gd name="T9" fmla="*/ 2 h 1776"/>
                  <a:gd name="T10" fmla="*/ 1 w 2108"/>
                  <a:gd name="T11" fmla="*/ 2 h 1776"/>
                  <a:gd name="T12" fmla="*/ 1 w 2108"/>
                  <a:gd name="T13" fmla="*/ 2 h 1776"/>
                  <a:gd name="T14" fmla="*/ 1 w 2108"/>
                  <a:gd name="T15" fmla="*/ 2 h 1776"/>
                  <a:gd name="T16" fmla="*/ 1 w 2108"/>
                  <a:gd name="T17" fmla="*/ 2 h 1776"/>
                  <a:gd name="T18" fmla="*/ 1 w 2108"/>
                  <a:gd name="T19" fmla="*/ 2 h 1776"/>
                  <a:gd name="T20" fmla="*/ 1 w 2108"/>
                  <a:gd name="T21" fmla="*/ 2 h 1776"/>
                  <a:gd name="T22" fmla="*/ 1 w 2108"/>
                  <a:gd name="T23" fmla="*/ 2 h 1776"/>
                  <a:gd name="T24" fmla="*/ 1 w 2108"/>
                  <a:gd name="T25" fmla="*/ 2 h 1776"/>
                  <a:gd name="T26" fmla="*/ 1 w 2108"/>
                  <a:gd name="T27" fmla="*/ 1 h 1776"/>
                  <a:gd name="T28" fmla="*/ 1 w 2108"/>
                  <a:gd name="T29" fmla="*/ 1 h 1776"/>
                  <a:gd name="T30" fmla="*/ 1 w 2108"/>
                  <a:gd name="T31" fmla="*/ 1 h 1776"/>
                  <a:gd name="T32" fmla="*/ 1 w 2108"/>
                  <a:gd name="T33" fmla="*/ 1 h 1776"/>
                  <a:gd name="T34" fmla="*/ 1 w 2108"/>
                  <a:gd name="T35" fmla="*/ 1 h 1776"/>
                  <a:gd name="T36" fmla="*/ 1 w 2108"/>
                  <a:gd name="T37" fmla="*/ 1 h 1776"/>
                  <a:gd name="T38" fmla="*/ 2 w 2108"/>
                  <a:gd name="T39" fmla="*/ 1 h 1776"/>
                  <a:gd name="T40" fmla="*/ 2 w 2108"/>
                  <a:gd name="T41" fmla="*/ 1 h 1776"/>
                  <a:gd name="T42" fmla="*/ 2 w 2108"/>
                  <a:gd name="T43" fmla="*/ 1 h 1776"/>
                  <a:gd name="T44" fmla="*/ 2 w 2108"/>
                  <a:gd name="T45" fmla="*/ 1 h 1776"/>
                  <a:gd name="T46" fmla="*/ 2 w 2108"/>
                  <a:gd name="T47" fmla="*/ 1 h 1776"/>
                  <a:gd name="T48" fmla="*/ 2 w 2108"/>
                  <a:gd name="T49" fmla="*/ 1 h 1776"/>
                  <a:gd name="T50" fmla="*/ 2 w 2108"/>
                  <a:gd name="T51" fmla="*/ 1 h 1776"/>
                  <a:gd name="T52" fmla="*/ 2 w 2108"/>
                  <a:gd name="T53" fmla="*/ 1 h 1776"/>
                  <a:gd name="T54" fmla="*/ 3 w 2108"/>
                  <a:gd name="T55" fmla="*/ 1 h 1776"/>
                  <a:gd name="T56" fmla="*/ 2 w 2108"/>
                  <a:gd name="T57" fmla="*/ 1 h 1776"/>
                  <a:gd name="T58" fmla="*/ 2 w 2108"/>
                  <a:gd name="T59" fmla="*/ 1 h 1776"/>
                  <a:gd name="T60" fmla="*/ 2 w 2108"/>
                  <a:gd name="T61" fmla="*/ 0 h 1776"/>
                  <a:gd name="T62" fmla="*/ 2 w 2108"/>
                  <a:gd name="T63" fmla="*/ 1 h 1776"/>
                  <a:gd name="T64" fmla="*/ 2 w 2108"/>
                  <a:gd name="T65" fmla="*/ 1 h 1776"/>
                  <a:gd name="T66" fmla="*/ 2 w 2108"/>
                  <a:gd name="T67" fmla="*/ 1 h 1776"/>
                  <a:gd name="T68" fmla="*/ 2 w 2108"/>
                  <a:gd name="T69" fmla="*/ 1 h 1776"/>
                  <a:gd name="T70" fmla="*/ 1 w 2108"/>
                  <a:gd name="T71" fmla="*/ 1 h 1776"/>
                  <a:gd name="T72" fmla="*/ 1 w 2108"/>
                  <a:gd name="T73" fmla="*/ 1 h 1776"/>
                  <a:gd name="T74" fmla="*/ 1 w 2108"/>
                  <a:gd name="T75" fmla="*/ 1 h 1776"/>
                  <a:gd name="T76" fmla="*/ 1 w 2108"/>
                  <a:gd name="T77" fmla="*/ 1 h 1776"/>
                  <a:gd name="T78" fmla="*/ 1 w 2108"/>
                  <a:gd name="T79" fmla="*/ 1 h 1776"/>
                  <a:gd name="T80" fmla="*/ 1 w 2108"/>
                  <a:gd name="T81" fmla="*/ 1 h 1776"/>
                  <a:gd name="T82" fmla="*/ 1 w 2108"/>
                  <a:gd name="T83" fmla="*/ 1 h 1776"/>
                  <a:gd name="T84" fmla="*/ 1 w 2108"/>
                  <a:gd name="T85" fmla="*/ 1 h 1776"/>
                  <a:gd name="T86" fmla="*/ 1 w 2108"/>
                  <a:gd name="T87" fmla="*/ 1 h 1776"/>
                  <a:gd name="T88" fmla="*/ 1 w 2108"/>
                  <a:gd name="T89" fmla="*/ 1 h 1776"/>
                  <a:gd name="T90" fmla="*/ 1 w 2108"/>
                  <a:gd name="T91" fmla="*/ 2 h 1776"/>
                  <a:gd name="T92" fmla="*/ 1 w 2108"/>
                  <a:gd name="T93" fmla="*/ 2 h 1776"/>
                  <a:gd name="T94" fmla="*/ 0 w 2108"/>
                  <a:gd name="T95" fmla="*/ 2 h 1776"/>
                  <a:gd name="T96" fmla="*/ 1 w 2108"/>
                  <a:gd name="T97" fmla="*/ 2 h 1776"/>
                  <a:gd name="T98" fmla="*/ 1 w 2108"/>
                  <a:gd name="T99" fmla="*/ 2 h 1776"/>
                  <a:gd name="T100" fmla="*/ 1 w 2108"/>
                  <a:gd name="T101" fmla="*/ 2 h 1776"/>
                  <a:gd name="T102" fmla="*/ 1 w 2108"/>
                  <a:gd name="T103" fmla="*/ 2 h 1776"/>
                  <a:gd name="T104" fmla="*/ 1 w 2108"/>
                  <a:gd name="T105" fmla="*/ 2 h 1776"/>
                  <a:gd name="T106" fmla="*/ 1 w 2108"/>
                  <a:gd name="T107" fmla="*/ 2 h 1776"/>
                  <a:gd name="T108" fmla="*/ 1 w 2108"/>
                  <a:gd name="T109" fmla="*/ 2 h 1776"/>
                  <a:gd name="T110" fmla="*/ 2 w 2108"/>
                  <a:gd name="T111" fmla="*/ 2 h 1776"/>
                  <a:gd name="T112" fmla="*/ 2 w 2108"/>
                  <a:gd name="T113" fmla="*/ 2 h 1776"/>
                  <a:gd name="T114" fmla="*/ 2 w 2108"/>
                  <a:gd name="T115" fmla="*/ 2 h 1776"/>
                  <a:gd name="T116" fmla="*/ 2 w 2108"/>
                  <a:gd name="T117" fmla="*/ 2 h 1776"/>
                  <a:gd name="T118" fmla="*/ 2 w 2108"/>
                  <a:gd name="T119" fmla="*/ 2 h 1776"/>
                  <a:gd name="T120" fmla="*/ 2 w 2108"/>
                  <a:gd name="T121" fmla="*/ 2 h 1776"/>
                  <a:gd name="T122" fmla="*/ 2 w 2108"/>
                  <a:gd name="T123" fmla="*/ 2 h 177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08"/>
                  <a:gd name="T187" fmla="*/ 0 h 1776"/>
                  <a:gd name="T188" fmla="*/ 2108 w 2108"/>
                  <a:gd name="T189" fmla="*/ 1776 h 177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08" h="1776">
                    <a:moveTo>
                      <a:pt x="1363" y="1481"/>
                    </a:moveTo>
                    <a:lnTo>
                      <a:pt x="1365" y="1479"/>
                    </a:lnTo>
                    <a:lnTo>
                      <a:pt x="1363" y="1481"/>
                    </a:lnTo>
                    <a:lnTo>
                      <a:pt x="1358" y="1483"/>
                    </a:lnTo>
                    <a:lnTo>
                      <a:pt x="1348" y="1486"/>
                    </a:lnTo>
                    <a:lnTo>
                      <a:pt x="1337" y="1492"/>
                    </a:lnTo>
                    <a:lnTo>
                      <a:pt x="1321" y="1496"/>
                    </a:lnTo>
                    <a:lnTo>
                      <a:pt x="1304" y="1504"/>
                    </a:lnTo>
                    <a:lnTo>
                      <a:pt x="1283" y="1511"/>
                    </a:lnTo>
                    <a:lnTo>
                      <a:pt x="1258" y="1519"/>
                    </a:lnTo>
                    <a:lnTo>
                      <a:pt x="1233" y="1527"/>
                    </a:lnTo>
                    <a:lnTo>
                      <a:pt x="1204" y="1534"/>
                    </a:lnTo>
                    <a:lnTo>
                      <a:pt x="1173" y="1544"/>
                    </a:lnTo>
                    <a:lnTo>
                      <a:pt x="1141" y="1554"/>
                    </a:lnTo>
                    <a:lnTo>
                      <a:pt x="1104" y="1561"/>
                    </a:lnTo>
                    <a:lnTo>
                      <a:pt x="1066" y="1569"/>
                    </a:lnTo>
                    <a:lnTo>
                      <a:pt x="1028" y="1575"/>
                    </a:lnTo>
                    <a:lnTo>
                      <a:pt x="985" y="1582"/>
                    </a:lnTo>
                    <a:lnTo>
                      <a:pt x="943" y="1588"/>
                    </a:lnTo>
                    <a:lnTo>
                      <a:pt x="899" y="1592"/>
                    </a:lnTo>
                    <a:lnTo>
                      <a:pt x="853" y="1598"/>
                    </a:lnTo>
                    <a:lnTo>
                      <a:pt x="807" y="1602"/>
                    </a:lnTo>
                    <a:lnTo>
                      <a:pt x="759" y="1602"/>
                    </a:lnTo>
                    <a:lnTo>
                      <a:pt x="709" y="1602"/>
                    </a:lnTo>
                    <a:lnTo>
                      <a:pt x="657" y="1600"/>
                    </a:lnTo>
                    <a:lnTo>
                      <a:pt x="607" y="1596"/>
                    </a:lnTo>
                    <a:lnTo>
                      <a:pt x="555" y="1590"/>
                    </a:lnTo>
                    <a:lnTo>
                      <a:pt x="502" y="1582"/>
                    </a:lnTo>
                    <a:lnTo>
                      <a:pt x="448" y="1573"/>
                    </a:lnTo>
                    <a:lnTo>
                      <a:pt x="396" y="1561"/>
                    </a:lnTo>
                    <a:lnTo>
                      <a:pt x="342" y="1544"/>
                    </a:lnTo>
                    <a:lnTo>
                      <a:pt x="287" y="1527"/>
                    </a:lnTo>
                    <a:lnTo>
                      <a:pt x="235" y="1508"/>
                    </a:lnTo>
                    <a:lnTo>
                      <a:pt x="179" y="1484"/>
                    </a:lnTo>
                    <a:lnTo>
                      <a:pt x="183" y="1448"/>
                    </a:lnTo>
                    <a:lnTo>
                      <a:pt x="189" y="1400"/>
                    </a:lnTo>
                    <a:lnTo>
                      <a:pt x="198" y="1350"/>
                    </a:lnTo>
                    <a:lnTo>
                      <a:pt x="212" y="1291"/>
                    </a:lnTo>
                    <a:lnTo>
                      <a:pt x="227" y="1224"/>
                    </a:lnTo>
                    <a:lnTo>
                      <a:pt x="250" y="1155"/>
                    </a:lnTo>
                    <a:lnTo>
                      <a:pt x="277" y="1080"/>
                    </a:lnTo>
                    <a:lnTo>
                      <a:pt x="310" y="1003"/>
                    </a:lnTo>
                    <a:lnTo>
                      <a:pt x="350" y="924"/>
                    </a:lnTo>
                    <a:lnTo>
                      <a:pt x="396" y="844"/>
                    </a:lnTo>
                    <a:lnTo>
                      <a:pt x="450" y="761"/>
                    </a:lnTo>
                    <a:lnTo>
                      <a:pt x="513" y="681"/>
                    </a:lnTo>
                    <a:lnTo>
                      <a:pt x="586" y="600"/>
                    </a:lnTo>
                    <a:lnTo>
                      <a:pt x="665" y="521"/>
                    </a:lnTo>
                    <a:lnTo>
                      <a:pt x="757" y="447"/>
                    </a:lnTo>
                    <a:lnTo>
                      <a:pt x="860" y="376"/>
                    </a:lnTo>
                    <a:lnTo>
                      <a:pt x="868" y="370"/>
                    </a:lnTo>
                    <a:lnTo>
                      <a:pt x="880" y="364"/>
                    </a:lnTo>
                    <a:lnTo>
                      <a:pt x="895" y="357"/>
                    </a:lnTo>
                    <a:lnTo>
                      <a:pt x="912" y="347"/>
                    </a:lnTo>
                    <a:lnTo>
                      <a:pt x="932" y="337"/>
                    </a:lnTo>
                    <a:lnTo>
                      <a:pt x="956" y="328"/>
                    </a:lnTo>
                    <a:lnTo>
                      <a:pt x="981" y="316"/>
                    </a:lnTo>
                    <a:lnTo>
                      <a:pt x="1008" y="305"/>
                    </a:lnTo>
                    <a:lnTo>
                      <a:pt x="1039" y="291"/>
                    </a:lnTo>
                    <a:lnTo>
                      <a:pt x="1072" y="278"/>
                    </a:lnTo>
                    <a:lnTo>
                      <a:pt x="1104" y="268"/>
                    </a:lnTo>
                    <a:lnTo>
                      <a:pt x="1143" y="255"/>
                    </a:lnTo>
                    <a:lnTo>
                      <a:pt x="1179" y="243"/>
                    </a:lnTo>
                    <a:lnTo>
                      <a:pt x="1219" y="232"/>
                    </a:lnTo>
                    <a:lnTo>
                      <a:pt x="1260" y="220"/>
                    </a:lnTo>
                    <a:lnTo>
                      <a:pt x="1302" y="211"/>
                    </a:lnTo>
                    <a:lnTo>
                      <a:pt x="1346" y="201"/>
                    </a:lnTo>
                    <a:lnTo>
                      <a:pt x="1392" y="193"/>
                    </a:lnTo>
                    <a:lnTo>
                      <a:pt x="1438" y="186"/>
                    </a:lnTo>
                    <a:lnTo>
                      <a:pt x="1484" y="182"/>
                    </a:lnTo>
                    <a:lnTo>
                      <a:pt x="1532" y="176"/>
                    </a:lnTo>
                    <a:lnTo>
                      <a:pt x="1582" y="174"/>
                    </a:lnTo>
                    <a:lnTo>
                      <a:pt x="1632" y="172"/>
                    </a:lnTo>
                    <a:lnTo>
                      <a:pt x="1682" y="174"/>
                    </a:lnTo>
                    <a:lnTo>
                      <a:pt x="1734" y="178"/>
                    </a:lnTo>
                    <a:lnTo>
                      <a:pt x="1786" y="182"/>
                    </a:lnTo>
                    <a:lnTo>
                      <a:pt x="1834" y="192"/>
                    </a:lnTo>
                    <a:lnTo>
                      <a:pt x="1886" y="201"/>
                    </a:lnTo>
                    <a:lnTo>
                      <a:pt x="1937" y="215"/>
                    </a:lnTo>
                    <a:lnTo>
                      <a:pt x="1987" y="230"/>
                    </a:lnTo>
                    <a:lnTo>
                      <a:pt x="2039" y="249"/>
                    </a:lnTo>
                    <a:lnTo>
                      <a:pt x="2089" y="270"/>
                    </a:lnTo>
                    <a:lnTo>
                      <a:pt x="2099" y="211"/>
                    </a:lnTo>
                    <a:lnTo>
                      <a:pt x="2106" y="151"/>
                    </a:lnTo>
                    <a:lnTo>
                      <a:pt x="2108" y="105"/>
                    </a:lnTo>
                    <a:lnTo>
                      <a:pt x="2108" y="88"/>
                    </a:lnTo>
                    <a:lnTo>
                      <a:pt x="2045" y="67"/>
                    </a:lnTo>
                    <a:lnTo>
                      <a:pt x="1980" y="48"/>
                    </a:lnTo>
                    <a:lnTo>
                      <a:pt x="1918" y="32"/>
                    </a:lnTo>
                    <a:lnTo>
                      <a:pt x="1857" y="19"/>
                    </a:lnTo>
                    <a:lnTo>
                      <a:pt x="1795" y="11"/>
                    </a:lnTo>
                    <a:lnTo>
                      <a:pt x="1734" y="5"/>
                    </a:lnTo>
                    <a:lnTo>
                      <a:pt x="1676" y="0"/>
                    </a:lnTo>
                    <a:lnTo>
                      <a:pt x="1619" y="0"/>
                    </a:lnTo>
                    <a:lnTo>
                      <a:pt x="1561" y="0"/>
                    </a:lnTo>
                    <a:lnTo>
                      <a:pt x="1504" y="2"/>
                    </a:lnTo>
                    <a:lnTo>
                      <a:pt x="1450" y="7"/>
                    </a:lnTo>
                    <a:lnTo>
                      <a:pt x="1396" y="13"/>
                    </a:lnTo>
                    <a:lnTo>
                      <a:pt x="1344" y="21"/>
                    </a:lnTo>
                    <a:lnTo>
                      <a:pt x="1294" y="30"/>
                    </a:lnTo>
                    <a:lnTo>
                      <a:pt x="1246" y="40"/>
                    </a:lnTo>
                    <a:lnTo>
                      <a:pt x="1198" y="51"/>
                    </a:lnTo>
                    <a:lnTo>
                      <a:pt x="1152" y="65"/>
                    </a:lnTo>
                    <a:lnTo>
                      <a:pt x="1110" y="76"/>
                    </a:lnTo>
                    <a:lnTo>
                      <a:pt x="1070" y="90"/>
                    </a:lnTo>
                    <a:lnTo>
                      <a:pt x="1031" y="103"/>
                    </a:lnTo>
                    <a:lnTo>
                      <a:pt x="995" y="115"/>
                    </a:lnTo>
                    <a:lnTo>
                      <a:pt x="960" y="130"/>
                    </a:lnTo>
                    <a:lnTo>
                      <a:pt x="930" y="144"/>
                    </a:lnTo>
                    <a:lnTo>
                      <a:pt x="901" y="155"/>
                    </a:lnTo>
                    <a:lnTo>
                      <a:pt x="874" y="167"/>
                    </a:lnTo>
                    <a:lnTo>
                      <a:pt x="851" y="178"/>
                    </a:lnTo>
                    <a:lnTo>
                      <a:pt x="832" y="190"/>
                    </a:lnTo>
                    <a:lnTo>
                      <a:pt x="813" y="197"/>
                    </a:lnTo>
                    <a:lnTo>
                      <a:pt x="799" y="205"/>
                    </a:lnTo>
                    <a:lnTo>
                      <a:pt x="788" y="211"/>
                    </a:lnTo>
                    <a:lnTo>
                      <a:pt x="778" y="215"/>
                    </a:lnTo>
                    <a:lnTo>
                      <a:pt x="774" y="218"/>
                    </a:lnTo>
                    <a:lnTo>
                      <a:pt x="770" y="220"/>
                    </a:lnTo>
                    <a:lnTo>
                      <a:pt x="768" y="222"/>
                    </a:lnTo>
                    <a:lnTo>
                      <a:pt x="717" y="257"/>
                    </a:lnTo>
                    <a:lnTo>
                      <a:pt x="669" y="291"/>
                    </a:lnTo>
                    <a:lnTo>
                      <a:pt x="622" y="328"/>
                    </a:lnTo>
                    <a:lnTo>
                      <a:pt x="578" y="364"/>
                    </a:lnTo>
                    <a:lnTo>
                      <a:pt x="536" y="401"/>
                    </a:lnTo>
                    <a:lnTo>
                      <a:pt x="496" y="437"/>
                    </a:lnTo>
                    <a:lnTo>
                      <a:pt x="457" y="475"/>
                    </a:lnTo>
                    <a:lnTo>
                      <a:pt x="421" y="514"/>
                    </a:lnTo>
                    <a:lnTo>
                      <a:pt x="388" y="552"/>
                    </a:lnTo>
                    <a:lnTo>
                      <a:pt x="356" y="592"/>
                    </a:lnTo>
                    <a:lnTo>
                      <a:pt x="325" y="631"/>
                    </a:lnTo>
                    <a:lnTo>
                      <a:pt x="298" y="671"/>
                    </a:lnTo>
                    <a:lnTo>
                      <a:pt x="271" y="709"/>
                    </a:lnTo>
                    <a:lnTo>
                      <a:pt x="246" y="750"/>
                    </a:lnTo>
                    <a:lnTo>
                      <a:pt x="223" y="790"/>
                    </a:lnTo>
                    <a:lnTo>
                      <a:pt x="200" y="828"/>
                    </a:lnTo>
                    <a:lnTo>
                      <a:pt x="135" y="963"/>
                    </a:lnTo>
                    <a:lnTo>
                      <a:pt x="87" y="1087"/>
                    </a:lnTo>
                    <a:lnTo>
                      <a:pt x="50" y="1204"/>
                    </a:lnTo>
                    <a:lnTo>
                      <a:pt x="27" y="1312"/>
                    </a:lnTo>
                    <a:lnTo>
                      <a:pt x="12" y="1400"/>
                    </a:lnTo>
                    <a:lnTo>
                      <a:pt x="4" y="1469"/>
                    </a:lnTo>
                    <a:lnTo>
                      <a:pt x="0" y="1515"/>
                    </a:lnTo>
                    <a:lnTo>
                      <a:pt x="0" y="1538"/>
                    </a:lnTo>
                    <a:lnTo>
                      <a:pt x="0" y="1592"/>
                    </a:lnTo>
                    <a:lnTo>
                      <a:pt x="48" y="1615"/>
                    </a:lnTo>
                    <a:lnTo>
                      <a:pt x="96" y="1640"/>
                    </a:lnTo>
                    <a:lnTo>
                      <a:pt x="141" y="1661"/>
                    </a:lnTo>
                    <a:lnTo>
                      <a:pt x="189" y="1680"/>
                    </a:lnTo>
                    <a:lnTo>
                      <a:pt x="235" y="1696"/>
                    </a:lnTo>
                    <a:lnTo>
                      <a:pt x="281" y="1711"/>
                    </a:lnTo>
                    <a:lnTo>
                      <a:pt x="325" y="1724"/>
                    </a:lnTo>
                    <a:lnTo>
                      <a:pt x="371" y="1738"/>
                    </a:lnTo>
                    <a:lnTo>
                      <a:pt x="419" y="1747"/>
                    </a:lnTo>
                    <a:lnTo>
                      <a:pt x="463" y="1755"/>
                    </a:lnTo>
                    <a:lnTo>
                      <a:pt x="509" y="1761"/>
                    </a:lnTo>
                    <a:lnTo>
                      <a:pt x="553" y="1768"/>
                    </a:lnTo>
                    <a:lnTo>
                      <a:pt x="597" y="1770"/>
                    </a:lnTo>
                    <a:lnTo>
                      <a:pt x="644" y="1774"/>
                    </a:lnTo>
                    <a:lnTo>
                      <a:pt x="686" y="1776"/>
                    </a:lnTo>
                    <a:lnTo>
                      <a:pt x="730" y="1776"/>
                    </a:lnTo>
                    <a:lnTo>
                      <a:pt x="770" y="1776"/>
                    </a:lnTo>
                    <a:lnTo>
                      <a:pt x="847" y="1770"/>
                    </a:lnTo>
                    <a:lnTo>
                      <a:pt x="920" y="1765"/>
                    </a:lnTo>
                    <a:lnTo>
                      <a:pt x="991" y="1755"/>
                    </a:lnTo>
                    <a:lnTo>
                      <a:pt x="1058" y="1743"/>
                    </a:lnTo>
                    <a:lnTo>
                      <a:pt x="1123" y="1730"/>
                    </a:lnTo>
                    <a:lnTo>
                      <a:pt x="1183" y="1715"/>
                    </a:lnTo>
                    <a:lnTo>
                      <a:pt x="1239" y="1701"/>
                    </a:lnTo>
                    <a:lnTo>
                      <a:pt x="1292" y="1684"/>
                    </a:lnTo>
                    <a:lnTo>
                      <a:pt x="1339" y="1669"/>
                    </a:lnTo>
                    <a:lnTo>
                      <a:pt x="1383" y="1653"/>
                    </a:lnTo>
                    <a:lnTo>
                      <a:pt x="1421" y="1640"/>
                    </a:lnTo>
                    <a:lnTo>
                      <a:pt x="1454" y="1625"/>
                    </a:lnTo>
                    <a:lnTo>
                      <a:pt x="1479" y="1615"/>
                    </a:lnTo>
                    <a:lnTo>
                      <a:pt x="1500" y="1605"/>
                    </a:lnTo>
                    <a:lnTo>
                      <a:pt x="1513" y="1600"/>
                    </a:lnTo>
                    <a:lnTo>
                      <a:pt x="1521" y="1596"/>
                    </a:lnTo>
                    <a:lnTo>
                      <a:pt x="1515" y="1592"/>
                    </a:lnTo>
                    <a:lnTo>
                      <a:pt x="1504" y="1584"/>
                    </a:lnTo>
                    <a:lnTo>
                      <a:pt x="1484" y="1573"/>
                    </a:lnTo>
                    <a:lnTo>
                      <a:pt x="1461" y="1555"/>
                    </a:lnTo>
                    <a:lnTo>
                      <a:pt x="1436" y="1538"/>
                    </a:lnTo>
                    <a:lnTo>
                      <a:pt x="1410" y="1519"/>
                    </a:lnTo>
                    <a:lnTo>
                      <a:pt x="1385" y="1500"/>
                    </a:lnTo>
                    <a:lnTo>
                      <a:pt x="1363" y="14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2563" name="Rectangle 36"/>
            <p:cNvSpPr>
              <a:spLocks noChangeArrowheads="1"/>
            </p:cNvSpPr>
            <p:nvPr/>
          </p:nvSpPr>
          <p:spPr bwMode="auto">
            <a:xfrm>
              <a:off x="2615" y="1571"/>
              <a:ext cx="59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22531" name="Text Box 37"/>
          <p:cNvSpPr txBox="1">
            <a:spLocks noChangeArrowheads="1"/>
          </p:cNvSpPr>
          <p:nvPr/>
        </p:nvSpPr>
        <p:spPr bwMode="auto">
          <a:xfrm>
            <a:off x="3028950" y="3670302"/>
            <a:ext cx="15295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/>
              <a:t>Rischio</a:t>
            </a:r>
            <a:endParaRPr lang="en-US" altLang="it-IT"/>
          </a:p>
        </p:txBody>
      </p:sp>
      <p:sp>
        <p:nvSpPr>
          <p:cNvPr id="22532" name="Text Box 38"/>
          <p:cNvSpPr txBox="1">
            <a:spLocks noChangeArrowheads="1"/>
          </p:cNvSpPr>
          <p:nvPr/>
        </p:nvSpPr>
        <p:spPr bwMode="auto">
          <a:xfrm>
            <a:off x="3998119" y="4633916"/>
            <a:ext cx="1600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Numero esposti suscettibilità</a:t>
            </a:r>
            <a:endParaRPr lang="en-US" altLang="it-IT" sz="2000" dirty="0"/>
          </a:p>
        </p:txBody>
      </p:sp>
      <p:sp>
        <p:nvSpPr>
          <p:cNvPr id="22533" name="Text Box 39"/>
          <p:cNvSpPr txBox="1">
            <a:spLocks noChangeArrowheads="1"/>
          </p:cNvSpPr>
          <p:nvPr/>
        </p:nvSpPr>
        <p:spPr bwMode="auto">
          <a:xfrm>
            <a:off x="1943100" y="4583117"/>
            <a:ext cx="15408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Livelli di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esposizione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000"/>
          </a:p>
        </p:txBody>
      </p:sp>
      <p:sp>
        <p:nvSpPr>
          <p:cNvPr id="22534" name="Text Box 40"/>
          <p:cNvSpPr txBox="1">
            <a:spLocks noChangeArrowheads="1"/>
          </p:cNvSpPr>
          <p:nvPr/>
        </p:nvSpPr>
        <p:spPr bwMode="auto">
          <a:xfrm>
            <a:off x="1543050" y="304801"/>
            <a:ext cx="53721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4400"/>
              <a:t>Determinanti del rischio</a:t>
            </a:r>
            <a:endParaRPr lang="en-US" altLang="it-IT" sz="4400"/>
          </a:p>
        </p:txBody>
      </p:sp>
      <p:sp>
        <p:nvSpPr>
          <p:cNvPr id="22535" name="Text Box 41"/>
          <p:cNvSpPr txBox="1">
            <a:spLocks noChangeArrowheads="1"/>
          </p:cNvSpPr>
          <p:nvPr/>
        </p:nvSpPr>
        <p:spPr bwMode="auto">
          <a:xfrm>
            <a:off x="5303046" y="1320800"/>
            <a:ext cx="29129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/>
              <a:t>Rischio come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it-IT" altLang="it-IT"/>
              <a:t> Probabilità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it-IT" altLang="it-IT"/>
              <a:t>(IUPAC, WHO)</a:t>
            </a:r>
            <a:endParaRPr lang="en-US" altLang="it-IT"/>
          </a:p>
        </p:txBody>
      </p:sp>
      <p:sp>
        <p:nvSpPr>
          <p:cNvPr id="22536" name="Text Box 42"/>
          <p:cNvSpPr txBox="1">
            <a:spLocks noChangeArrowheads="1"/>
          </p:cNvSpPr>
          <p:nvPr/>
        </p:nvSpPr>
        <p:spPr bwMode="auto">
          <a:xfrm>
            <a:off x="5600700" y="5334004"/>
            <a:ext cx="21717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 typeface="Wingdings" pitchFamily="2" charset="2"/>
              <a:buNone/>
            </a:pPr>
            <a:r>
              <a:rPr lang="it-IT" altLang="it-IT" sz="1200" i="1"/>
              <a:t>Da: IUPAC, International Union of Pure &amp; Applied Chemistry: Glossary for Chemists of Terms used in Toxicology, Pure &amp; Applied Chemistry 1993,        65: 2003-2122)</a:t>
            </a:r>
            <a:endParaRPr lang="en-US" altLang="it-IT" sz="1200" i="1"/>
          </a:p>
        </p:txBody>
      </p:sp>
      <p:sp>
        <p:nvSpPr>
          <p:cNvPr id="22537" name="Text Box 43"/>
          <p:cNvSpPr txBox="1">
            <a:spLocks noChangeArrowheads="1"/>
          </p:cNvSpPr>
          <p:nvPr/>
        </p:nvSpPr>
        <p:spPr bwMode="auto">
          <a:xfrm>
            <a:off x="2932510" y="2281238"/>
            <a:ext cx="18245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Tossicità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della sostanza</a:t>
            </a:r>
            <a:endParaRPr lang="en-US" altLang="it-IT" sz="2000"/>
          </a:p>
        </p:txBody>
      </p:sp>
    </p:spTree>
    <p:extLst>
      <p:ext uri="{BB962C8B-B14F-4D97-AF65-F5344CB8AC3E}">
        <p14:creationId xmlns:p14="http://schemas.microsoft.com/office/powerpoint/2010/main" xmlns="" val="23567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174171" y="678543"/>
            <a:ext cx="8665029" cy="71482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vert="horz" anchor="ctr">
            <a:normAutofit fontScale="85000" lnSpcReduction="10000"/>
          </a:bodyPr>
          <a:lstStyle>
            <a:lvl1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 kumimoji="0" sz="2800" b="1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it-IT" dirty="0"/>
              <a:t>Definire </a:t>
            </a:r>
            <a:r>
              <a:rPr lang="it-IT" u="sng" dirty="0"/>
              <a:t>contenuti</a:t>
            </a:r>
            <a:r>
              <a:rPr lang="it-IT" dirty="0"/>
              <a:t> </a:t>
            </a:r>
            <a:r>
              <a:rPr lang="it-IT" u="sng" dirty="0"/>
              <a:t>strumenti</a:t>
            </a:r>
            <a:r>
              <a:rPr lang="it-IT" dirty="0"/>
              <a:t> </a:t>
            </a:r>
            <a:r>
              <a:rPr lang="it-IT" u="sng" dirty="0"/>
              <a:t>metodologie</a:t>
            </a:r>
            <a:r>
              <a:rPr lang="it-IT" dirty="0"/>
              <a:t> </a:t>
            </a:r>
            <a:r>
              <a:rPr lang="it-IT" u="sng" dirty="0" smtClean="0"/>
              <a:t>obiettivi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62857" y="1559611"/>
            <a:ext cx="8476343" cy="50734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tx1"/>
              </a:solidFill>
            </a:endParaRPr>
          </a:p>
          <a:p>
            <a:r>
              <a:rPr lang="it-IT" b="1" dirty="0" smtClean="0">
                <a:solidFill>
                  <a:schemeClr val="tx1"/>
                </a:solidFill>
              </a:rPr>
              <a:t>SALUTE</a:t>
            </a:r>
          </a:p>
          <a:p>
            <a:endParaRPr lang="it-IT" dirty="0" smtClean="0">
              <a:solidFill>
                <a:schemeClr val="tx1"/>
              </a:solidFill>
            </a:endParaRPr>
          </a:p>
          <a:p>
            <a:r>
              <a:rPr lang="it-IT" sz="2000" b="1" dirty="0" smtClean="0">
                <a:solidFill>
                  <a:schemeClr val="tx1"/>
                </a:solidFill>
              </a:rPr>
              <a:t>NON SOLO ASSENZA MALATTIA   MA BENESSERE FISICO PSICHICO SOCIALE</a:t>
            </a:r>
          </a:p>
          <a:p>
            <a:endParaRPr lang="it-IT" sz="2000" b="1" dirty="0">
              <a:solidFill>
                <a:schemeClr val="tx1"/>
              </a:solidFill>
            </a:endParaRPr>
          </a:p>
          <a:p>
            <a:r>
              <a:rPr lang="it-IT" sz="2000" b="1" dirty="0" smtClean="0">
                <a:solidFill>
                  <a:schemeClr val="tx1"/>
                </a:solidFill>
              </a:rPr>
              <a:t>Necessità  </a:t>
            </a:r>
          </a:p>
          <a:p>
            <a:r>
              <a:rPr lang="it-IT" sz="2000" b="1" dirty="0" smtClean="0">
                <a:solidFill>
                  <a:schemeClr val="tx1"/>
                </a:solidFill>
              </a:rPr>
              <a:t>riferimento a popolazione e condizioni socio economiche popolazione di origine</a:t>
            </a:r>
          </a:p>
          <a:p>
            <a:r>
              <a:rPr lang="it-IT" sz="2000" b="1" dirty="0" smtClean="0">
                <a:solidFill>
                  <a:schemeClr val="tx1"/>
                </a:solidFill>
              </a:rPr>
              <a:t>condizioni individuali di </a:t>
            </a:r>
            <a:r>
              <a:rPr lang="it-IT" sz="2000" b="1" dirty="0" err="1" smtClean="0">
                <a:solidFill>
                  <a:schemeClr val="tx1"/>
                </a:solidFill>
              </a:rPr>
              <a:t>pre</a:t>
            </a:r>
            <a:r>
              <a:rPr lang="it-IT" sz="2000" b="1" dirty="0" smtClean="0">
                <a:solidFill>
                  <a:schemeClr val="tx1"/>
                </a:solidFill>
              </a:rPr>
              <a:t>-impiego</a:t>
            </a:r>
            <a:endParaRPr lang="it-IT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4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174171" y="678543"/>
            <a:ext cx="8665029" cy="71482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vert="horz" anchor="ctr">
            <a:normAutofit fontScale="85000" lnSpcReduction="10000"/>
          </a:bodyPr>
          <a:lstStyle>
            <a:lvl1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 kumimoji="0" sz="2800" b="1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it-IT" dirty="0"/>
              <a:t>Definire </a:t>
            </a:r>
            <a:r>
              <a:rPr lang="it-IT" u="sng" dirty="0"/>
              <a:t>contenuti</a:t>
            </a:r>
            <a:r>
              <a:rPr lang="it-IT" dirty="0"/>
              <a:t> </a:t>
            </a:r>
            <a:r>
              <a:rPr lang="it-IT" u="sng" dirty="0"/>
              <a:t>strumenti</a:t>
            </a:r>
            <a:r>
              <a:rPr lang="it-IT" dirty="0"/>
              <a:t> </a:t>
            </a:r>
            <a:r>
              <a:rPr lang="it-IT" u="sng" dirty="0"/>
              <a:t>metodologie</a:t>
            </a:r>
            <a:r>
              <a:rPr lang="it-IT" dirty="0"/>
              <a:t> </a:t>
            </a:r>
            <a:r>
              <a:rPr lang="it-IT" u="sng" dirty="0" smtClean="0"/>
              <a:t>obiettivi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62857" y="1559611"/>
            <a:ext cx="8476343" cy="50734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LAVORO</a:t>
            </a:r>
          </a:p>
          <a:p>
            <a:pPr>
              <a:spcAft>
                <a:spcPts val="300"/>
              </a:spcAft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prestazione lavorativa (manuale o intellettuale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) determinata contrattualmente dalle mansioni per cui si è adibiti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it-IT" sz="2600" b="1" dirty="0" smtClean="0">
                <a:solidFill>
                  <a:schemeClr val="accent6">
                    <a:lumMod val="75000"/>
                  </a:schemeClr>
                </a:solidFill>
              </a:rPr>
              <a:t>MANSIONE</a:t>
            </a:r>
          </a:p>
          <a:p>
            <a:pPr lvl="1">
              <a:spcBef>
                <a:spcPts val="600"/>
              </a:spcBef>
            </a:pPr>
            <a:r>
              <a:rPr lang="it-IT" sz="2600" dirty="0">
                <a:solidFill>
                  <a:schemeClr val="accent6">
                    <a:lumMod val="75000"/>
                  </a:schemeClr>
                </a:solidFill>
              </a:rPr>
              <a:t>l'insieme dei compiti e delle specifiche attività che il prestatore di lavoro deve eseguire nell'ambito del </a:t>
            </a:r>
            <a:r>
              <a:rPr lang="it-IT" sz="2600" dirty="0" smtClean="0">
                <a:solidFill>
                  <a:schemeClr val="accent6">
                    <a:lumMod val="75000"/>
                  </a:schemeClr>
                </a:solidFill>
              </a:rPr>
              <a:t>contratto di lavoro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it-IT" sz="2200" b="1" dirty="0" smtClean="0">
                <a:solidFill>
                  <a:schemeClr val="accent3">
                    <a:lumMod val="50000"/>
                  </a:schemeClr>
                </a:solidFill>
              </a:rPr>
              <a:t>COMPITO LAVORATIVO</a:t>
            </a:r>
          </a:p>
          <a:p>
            <a:pPr lvl="2">
              <a:spcAft>
                <a:spcPts val="600"/>
              </a:spcAft>
            </a:pPr>
            <a:r>
              <a:rPr lang="it-IT" altLang="it-IT" sz="2200" dirty="0">
                <a:solidFill>
                  <a:schemeClr val="accent3">
                    <a:lumMod val="50000"/>
                  </a:schemeClr>
                </a:solidFill>
              </a:rPr>
              <a:t>insieme di operazioni lavorative finalizzate  al raggiungimento di un risultato </a:t>
            </a:r>
            <a:r>
              <a:rPr lang="it-IT" altLang="it-IT" sz="2200" dirty="0" smtClean="0">
                <a:solidFill>
                  <a:schemeClr val="accent3">
                    <a:lumMod val="50000"/>
                  </a:schemeClr>
                </a:solidFill>
              </a:rPr>
              <a:t>operativo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chemeClr val="accent3">
                    <a:lumMod val="75000"/>
                  </a:schemeClr>
                </a:solidFill>
              </a:rPr>
              <a:t>AZIONE</a:t>
            </a:r>
            <a:endParaRPr lang="it-IT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3"/>
            <a:r>
              <a:rPr lang="it-IT" altLang="it-IT" sz="2000" dirty="0">
                <a:solidFill>
                  <a:schemeClr val="accent3">
                    <a:lumMod val="75000"/>
                  </a:schemeClr>
                </a:solidFill>
              </a:rPr>
              <a:t>m</a:t>
            </a:r>
            <a:r>
              <a:rPr lang="it-IT" altLang="it-IT" sz="2000" dirty="0" smtClean="0">
                <a:solidFill>
                  <a:schemeClr val="accent3">
                    <a:lumMod val="75000"/>
                  </a:schemeClr>
                </a:solidFill>
              </a:rPr>
              <a:t>ovimento di </a:t>
            </a:r>
            <a:r>
              <a:rPr lang="it-IT" altLang="it-IT" sz="2000" dirty="0">
                <a:solidFill>
                  <a:schemeClr val="accent3">
                    <a:lumMod val="75000"/>
                  </a:schemeClr>
                </a:solidFill>
              </a:rPr>
              <a:t>uno o più distretti corporei che consentono di compiere un’operazione elementare</a:t>
            </a:r>
            <a:endParaRPr lang="it-IT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8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174171" y="678543"/>
            <a:ext cx="8665029" cy="71482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vert="horz" anchor="ctr">
            <a:normAutofit fontScale="85000" lnSpcReduction="10000"/>
          </a:bodyPr>
          <a:lstStyle>
            <a:lvl1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 kumimoji="0" sz="2800" b="1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it-IT" dirty="0"/>
              <a:t>Definire </a:t>
            </a:r>
            <a:r>
              <a:rPr lang="it-IT" u="sng" dirty="0"/>
              <a:t>contenuti</a:t>
            </a:r>
            <a:r>
              <a:rPr lang="it-IT" dirty="0"/>
              <a:t> </a:t>
            </a:r>
            <a:r>
              <a:rPr lang="it-IT" u="sng" dirty="0"/>
              <a:t>strumenti</a:t>
            </a:r>
            <a:r>
              <a:rPr lang="it-IT" dirty="0"/>
              <a:t> </a:t>
            </a:r>
            <a:r>
              <a:rPr lang="it-IT" u="sng" dirty="0"/>
              <a:t>metodologie</a:t>
            </a:r>
            <a:r>
              <a:rPr lang="it-IT" dirty="0"/>
              <a:t> </a:t>
            </a:r>
            <a:r>
              <a:rPr lang="it-IT" u="sng" dirty="0" smtClean="0"/>
              <a:t>obiettivi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74170" y="1524002"/>
            <a:ext cx="8665029" cy="1814287"/>
          </a:xfrm>
          <a:ln>
            <a:solidFill>
              <a:schemeClr val="tx1"/>
            </a:solidFill>
          </a:ln>
        </p:spPr>
        <p:txBody>
          <a:bodyPr anchor="t">
            <a:noAutofit/>
          </a:bodyPr>
          <a:lstStyle/>
          <a:p>
            <a:r>
              <a:rPr lang="it-IT" sz="2800" u="sng" dirty="0" smtClean="0">
                <a:latin typeface="+mn-lt"/>
              </a:rPr>
              <a:t>Sorveglianza Sanitaria </a:t>
            </a:r>
            <a:r>
              <a:rPr lang="it-IT" sz="2800" dirty="0" smtClean="0">
                <a:latin typeface="+mn-lt"/>
              </a:rPr>
              <a:t>– </a:t>
            </a:r>
            <a:r>
              <a:rPr lang="it-IT" sz="2800" dirty="0" err="1" smtClean="0">
                <a:latin typeface="+mn-lt"/>
              </a:rPr>
              <a:t>D.Lgs.</a:t>
            </a:r>
            <a:r>
              <a:rPr lang="it-IT" sz="2800" dirty="0" smtClean="0">
                <a:latin typeface="+mn-lt"/>
              </a:rPr>
              <a:t> 81/08</a:t>
            </a:r>
            <a:br>
              <a:rPr lang="it-IT" sz="2800" dirty="0" smtClean="0">
                <a:latin typeface="+mn-lt"/>
              </a:rPr>
            </a:br>
            <a:r>
              <a:rPr lang="it-IT" sz="2000" dirty="0" smtClean="0">
                <a:latin typeface="+mn-lt"/>
              </a:rPr>
              <a:t>"</a:t>
            </a:r>
            <a:r>
              <a:rPr lang="it-IT" sz="2000" i="1" dirty="0" smtClean="0">
                <a:latin typeface="+mn-lt"/>
              </a:rPr>
              <a:t>insieme </a:t>
            </a:r>
            <a:r>
              <a:rPr lang="it-IT" sz="2000" i="1" dirty="0">
                <a:latin typeface="+mn-lt"/>
              </a:rPr>
              <a:t>degli atti medici, finalizzati alla tutela dello stato di salute e sicurezza </a:t>
            </a:r>
            <a:r>
              <a:rPr lang="it-IT" sz="2000" i="1" dirty="0" smtClean="0">
                <a:latin typeface="+mn-lt"/>
              </a:rPr>
              <a:t>dei lavoratori</a:t>
            </a:r>
            <a:r>
              <a:rPr lang="it-IT" sz="2000" i="1" dirty="0">
                <a:latin typeface="+mn-lt"/>
              </a:rPr>
              <a:t>, in relazione all’ambiente di lavoro, ai fattori di rischio professionali e alle modalità di </a:t>
            </a:r>
            <a:r>
              <a:rPr lang="it-IT" sz="2000" i="1" dirty="0" smtClean="0">
                <a:latin typeface="+mn-lt"/>
              </a:rPr>
              <a:t>svolgimento dell’attività lavorativa"</a:t>
            </a:r>
            <a:endParaRPr lang="it-IT" sz="2000" i="1" dirty="0">
              <a:latin typeface="+mn-lt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74170" y="4782456"/>
            <a:ext cx="8665029" cy="115388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u="sng" dirty="0" smtClean="0">
                <a:solidFill>
                  <a:srgbClr val="008000"/>
                </a:solidFill>
                <a:latin typeface="+mn-lt"/>
              </a:rPr>
              <a:t>Stima individuale delle condizioni di salute</a:t>
            </a:r>
            <a:r>
              <a:rPr lang="it-IT" sz="2800" dirty="0" smtClean="0">
                <a:solidFill>
                  <a:srgbClr val="008000"/>
                </a:solidFill>
                <a:latin typeface="+mn-lt"/>
              </a:rPr>
              <a:t/>
            </a:r>
            <a:br>
              <a:rPr lang="it-IT" sz="2800" dirty="0" smtClean="0">
                <a:solidFill>
                  <a:srgbClr val="008000"/>
                </a:solidFill>
                <a:latin typeface="+mn-lt"/>
              </a:rPr>
            </a:br>
            <a:r>
              <a:rPr lang="it-IT" sz="2000" dirty="0" smtClean="0">
                <a:solidFill>
                  <a:srgbClr val="008000"/>
                </a:solidFill>
                <a:latin typeface="+mn-lt"/>
              </a:rPr>
              <a:t>attività compresa nel sistema di gestione della salute ed interconnessa con la gestione del rischio </a:t>
            </a:r>
            <a:endParaRPr lang="it-IT" sz="2000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0" name="Freccia circolare a destra 9"/>
          <p:cNvSpPr/>
          <p:nvPr/>
        </p:nvSpPr>
        <p:spPr>
          <a:xfrm>
            <a:off x="65313" y="3244331"/>
            <a:ext cx="1146629" cy="1545773"/>
          </a:xfrm>
          <a:prstGeom prst="curvedRightArrow">
            <a:avLst/>
          </a:prstGeom>
          <a:gradFill flip="none" rotWithShape="1">
            <a:gsLst>
              <a:gs pos="63320">
                <a:srgbClr val="00B050"/>
              </a:gs>
              <a:gs pos="54150">
                <a:srgbClr val="C9C9DB"/>
              </a:gs>
              <a:gs pos="25000">
                <a:srgbClr val="64646D"/>
              </a:gs>
              <a:gs pos="0">
                <a:schemeClr val="tx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197426" y="3817162"/>
            <a:ext cx="691606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Necessario superare il concetto di </a:t>
            </a:r>
            <a:r>
              <a:rPr lang="it-IT" sz="2000" u="sng" dirty="0" smtClean="0"/>
              <a:t>vigilare periodicamente</a:t>
            </a:r>
            <a:endParaRPr lang="it-IT" sz="2000" u="sng" dirty="0"/>
          </a:p>
        </p:txBody>
      </p:sp>
    </p:spTree>
    <p:extLst>
      <p:ext uri="{BB962C8B-B14F-4D97-AF65-F5344CB8AC3E}">
        <p14:creationId xmlns:p14="http://schemas.microsoft.com/office/powerpoint/2010/main" xmlns="" val="29932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5771" y="3756026"/>
            <a:ext cx="8665029" cy="2485118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it-IT" sz="2400" dirty="0" smtClean="0"/>
              <a:t>2</a:t>
            </a:r>
            <a:r>
              <a:rPr lang="it-IT" sz="2400" dirty="0"/>
              <a:t>. Le misure di cui al paragrafo 1 debbono essere concepite in modo tale che ogni lavoratore </a:t>
            </a:r>
            <a:r>
              <a:rPr lang="it-IT" sz="2400" b="1" dirty="0"/>
              <a:t>abbia la possibilità, se lo desidera</a:t>
            </a:r>
            <a:r>
              <a:rPr lang="it-IT" sz="2400" dirty="0"/>
              <a:t>, di essere sottoposto ad un controllo sanitario ad intervalli regolari.</a:t>
            </a:r>
          </a:p>
          <a:p>
            <a:pPr marL="109728" indent="0">
              <a:buNone/>
            </a:pPr>
            <a:r>
              <a:rPr lang="it-IT" sz="2400" dirty="0" smtClean="0"/>
              <a:t>3</a:t>
            </a:r>
            <a:r>
              <a:rPr lang="it-IT" sz="2400" dirty="0"/>
              <a:t>. Il controllo sanitario può far parte di un sistema sanitario nazionale.</a:t>
            </a:r>
          </a:p>
          <a:p>
            <a:pPr marL="0" indent="0">
              <a:buNone/>
            </a:pPr>
            <a:endParaRPr lang="it-IT" sz="2400" dirty="0" smtClean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74171" y="678543"/>
            <a:ext cx="8665029" cy="71482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vert="horz" anchor="ctr">
            <a:normAutofit fontScale="85000" lnSpcReduction="10000"/>
          </a:bodyPr>
          <a:lstStyle>
            <a:lvl1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 kumimoji="0" sz="2800" b="1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it-IT" dirty="0"/>
              <a:t>Definire </a:t>
            </a:r>
            <a:r>
              <a:rPr lang="it-IT" u="sng" dirty="0"/>
              <a:t>contenuti</a:t>
            </a:r>
            <a:r>
              <a:rPr lang="it-IT" dirty="0"/>
              <a:t> </a:t>
            </a:r>
            <a:r>
              <a:rPr lang="it-IT" u="sng" dirty="0"/>
              <a:t>strumenti</a:t>
            </a:r>
            <a:r>
              <a:rPr lang="it-IT" dirty="0"/>
              <a:t> </a:t>
            </a:r>
            <a:r>
              <a:rPr lang="it-IT" u="sng" dirty="0"/>
              <a:t>metodologie</a:t>
            </a:r>
            <a:r>
              <a:rPr lang="it-IT" dirty="0"/>
              <a:t> </a:t>
            </a:r>
            <a:r>
              <a:rPr lang="it-IT" u="sng" dirty="0" smtClean="0"/>
              <a:t>obiettivi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487713" y="1538517"/>
            <a:ext cx="6306458" cy="580569"/>
          </a:xfrm>
          <a:ln>
            <a:solidFill>
              <a:schemeClr val="tx1"/>
            </a:solidFill>
          </a:ln>
        </p:spPr>
        <p:txBody>
          <a:bodyPr anchor="t">
            <a:noAutofit/>
          </a:bodyPr>
          <a:lstStyle/>
          <a:p>
            <a:r>
              <a:rPr lang="it-IT" sz="2400" u="sng" dirty="0" smtClean="0">
                <a:latin typeface="+mn-lt"/>
              </a:rPr>
              <a:t>Sorveglianza Sanitaria </a:t>
            </a:r>
            <a:r>
              <a:rPr lang="it-IT" sz="2400" dirty="0" smtClean="0">
                <a:latin typeface="+mn-lt"/>
              </a:rPr>
              <a:t>: </a:t>
            </a:r>
            <a:r>
              <a:rPr lang="it-IT" sz="2400" b="1" dirty="0" smtClean="0">
                <a:latin typeface="+mn-lt"/>
              </a:rPr>
              <a:t>Diritto o Obbligo? </a:t>
            </a:r>
            <a:endParaRPr lang="it-IT" sz="1800" b="1" i="1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171" y="2185087"/>
            <a:ext cx="1828800" cy="124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111828" y="2622347"/>
            <a:ext cx="67273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u="sng" dirty="0"/>
              <a:t>Direttiva quadro 391/89/CEE : </a:t>
            </a:r>
            <a:endParaRPr lang="it-IT" sz="2000" u="sng" dirty="0" smtClean="0"/>
          </a:p>
          <a:p>
            <a:r>
              <a:rPr lang="it-IT" b="1" dirty="0" smtClean="0"/>
              <a:t>Art</a:t>
            </a:r>
            <a:r>
              <a:rPr lang="it-IT" b="1" dirty="0"/>
              <a:t>. 14 (Controllo sanitario</a:t>
            </a:r>
            <a:r>
              <a:rPr lang="it-IT" b="1" dirty="0" smtClean="0"/>
              <a:t>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12709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174171" y="678543"/>
            <a:ext cx="8665029" cy="71482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vert="horz" anchor="ctr">
            <a:normAutofit fontScale="85000" lnSpcReduction="10000"/>
          </a:bodyPr>
          <a:lstStyle>
            <a:lvl1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 kumimoji="0" sz="2800" b="1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it-IT" dirty="0"/>
              <a:t>Definire </a:t>
            </a:r>
            <a:r>
              <a:rPr lang="it-IT" u="sng" dirty="0"/>
              <a:t>contenuti</a:t>
            </a:r>
            <a:r>
              <a:rPr lang="it-IT" dirty="0"/>
              <a:t> </a:t>
            </a:r>
            <a:r>
              <a:rPr lang="it-IT" u="sng" dirty="0"/>
              <a:t>strumenti</a:t>
            </a:r>
            <a:r>
              <a:rPr lang="it-IT" dirty="0"/>
              <a:t> </a:t>
            </a:r>
            <a:r>
              <a:rPr lang="it-IT" u="sng" dirty="0"/>
              <a:t>metodologie</a:t>
            </a:r>
            <a:r>
              <a:rPr lang="it-IT" dirty="0"/>
              <a:t> </a:t>
            </a:r>
            <a:r>
              <a:rPr lang="it-IT" u="sng" dirty="0" smtClean="0"/>
              <a:t>obiettivi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74170" y="1524002"/>
            <a:ext cx="8665029" cy="1190169"/>
          </a:xfrm>
          <a:ln>
            <a:solidFill>
              <a:schemeClr val="tx1"/>
            </a:solidFill>
          </a:ln>
        </p:spPr>
        <p:txBody>
          <a:bodyPr anchor="t">
            <a:noAutofit/>
          </a:bodyPr>
          <a:lstStyle/>
          <a:p>
            <a:r>
              <a:rPr lang="it-IT" sz="2800" u="sng" dirty="0" smtClean="0">
                <a:latin typeface="+mn-lt"/>
              </a:rPr>
              <a:t>Giudizio di Idoneità</a:t>
            </a:r>
            <a:r>
              <a:rPr lang="it-IT" sz="2800" dirty="0" smtClean="0">
                <a:latin typeface="+mn-lt"/>
              </a:rPr>
              <a:t>– </a:t>
            </a:r>
            <a:r>
              <a:rPr lang="it-IT" sz="2800" dirty="0" err="1" smtClean="0">
                <a:latin typeface="+mn-lt"/>
              </a:rPr>
              <a:t>D.Lgs.</a:t>
            </a:r>
            <a:r>
              <a:rPr lang="it-IT" sz="2800" dirty="0" smtClean="0">
                <a:latin typeface="+mn-lt"/>
              </a:rPr>
              <a:t> 81/08 articolo 41</a:t>
            </a:r>
            <a:br>
              <a:rPr lang="it-IT" sz="2800" dirty="0" smtClean="0">
                <a:latin typeface="+mn-lt"/>
              </a:rPr>
            </a:br>
            <a:r>
              <a:rPr lang="it-IT" sz="2000" dirty="0" smtClean="0">
                <a:latin typeface="+mn-lt"/>
              </a:rPr>
              <a:t>"</a:t>
            </a:r>
            <a:r>
              <a:rPr lang="it-IT" sz="2000" i="1" dirty="0" smtClean="0">
                <a:latin typeface="+mn-lt"/>
              </a:rPr>
              <a:t>visite mediche preventive, periodiche </a:t>
            </a:r>
            <a:r>
              <a:rPr lang="it-IT" sz="2000" i="1" dirty="0" err="1" smtClean="0">
                <a:latin typeface="+mn-lt"/>
              </a:rPr>
              <a:t>ecc</a:t>
            </a:r>
            <a:r>
              <a:rPr lang="it-IT" sz="2000" i="1" dirty="0" smtClean="0">
                <a:latin typeface="+mn-lt"/>
              </a:rPr>
              <a:t>… finalizzate al giudizio di </a:t>
            </a:r>
            <a:r>
              <a:rPr lang="it-IT" sz="2000" b="1" i="1" dirty="0" smtClean="0">
                <a:latin typeface="+mn-lt"/>
              </a:rPr>
              <a:t>idoneità</a:t>
            </a:r>
            <a:r>
              <a:rPr lang="it-IT" sz="2000" i="1" dirty="0" smtClean="0">
                <a:latin typeface="+mn-lt"/>
              </a:rPr>
              <a:t> alla </a:t>
            </a:r>
            <a:r>
              <a:rPr lang="it-IT" sz="2000" b="1" i="1" dirty="0" smtClean="0">
                <a:latin typeface="+mn-lt"/>
              </a:rPr>
              <a:t>mansione</a:t>
            </a:r>
            <a:r>
              <a:rPr lang="it-IT" sz="2000" i="1" dirty="0" smtClean="0">
                <a:latin typeface="+mn-lt"/>
              </a:rPr>
              <a:t> specifica"</a:t>
            </a:r>
            <a:endParaRPr lang="it-IT" sz="2000" i="1" dirty="0">
              <a:latin typeface="+mn-lt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74171" y="4418926"/>
            <a:ext cx="8665029" cy="211250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u="sng" dirty="0" smtClean="0">
                <a:solidFill>
                  <a:srgbClr val="008000"/>
                </a:solidFill>
                <a:latin typeface="+mn-lt"/>
              </a:rPr>
              <a:t>Verifica della compatibilità</a:t>
            </a:r>
          </a:p>
          <a:p>
            <a:r>
              <a:rPr lang="it-IT" sz="2400" dirty="0" smtClean="0">
                <a:solidFill>
                  <a:srgbClr val="008000"/>
                </a:solidFill>
                <a:latin typeface="+mn-lt"/>
              </a:rPr>
              <a:t>Quanto l'individuo lavoratore è in grado di svolgere quanto gli viene richiesto, non in termine generica di mansione ma di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i="1" dirty="0" smtClean="0">
                <a:solidFill>
                  <a:srgbClr val="008000"/>
                </a:solidFill>
                <a:latin typeface="+mn-lt"/>
              </a:rPr>
              <a:t>Compiti lavorativi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i="1" dirty="0" smtClean="0">
                <a:solidFill>
                  <a:srgbClr val="008000"/>
                </a:solidFill>
                <a:latin typeface="+mn-lt"/>
              </a:rPr>
              <a:t>Azioni (tecniche)</a:t>
            </a:r>
            <a:endParaRPr lang="it-IT" sz="2400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0" name="Freccia circolare a destra 9"/>
          <p:cNvSpPr/>
          <p:nvPr/>
        </p:nvSpPr>
        <p:spPr>
          <a:xfrm>
            <a:off x="65313" y="2714171"/>
            <a:ext cx="1146629" cy="1704755"/>
          </a:xfrm>
          <a:prstGeom prst="curvedRightArrow">
            <a:avLst/>
          </a:prstGeom>
          <a:gradFill flip="none" rotWithShape="1">
            <a:gsLst>
              <a:gs pos="63320">
                <a:srgbClr val="00B050"/>
              </a:gs>
              <a:gs pos="54150">
                <a:srgbClr val="C9C9DB"/>
              </a:gs>
              <a:gs pos="25000">
                <a:srgbClr val="64646D"/>
              </a:gs>
              <a:gs pos="0">
                <a:schemeClr val="tx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29226" y="3366493"/>
            <a:ext cx="594723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Non definito il significato di </a:t>
            </a:r>
            <a:r>
              <a:rPr lang="it-IT" sz="2400" b="1" dirty="0" smtClean="0"/>
              <a:t>MANSIONE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xmlns="" val="32905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519" y="1658623"/>
            <a:ext cx="8942326" cy="1066800"/>
          </a:xfrm>
        </p:spPr>
        <p:txBody>
          <a:bodyPr>
            <a:normAutofit fontScale="90000"/>
          </a:bodyPr>
          <a:lstStyle/>
          <a:p>
            <a:r>
              <a:rPr lang="it-IT" sz="4400" b="1" dirty="0" smtClean="0"/>
              <a:t>Prove di evidenza , appropriatezza efficacia  (aderenza ai  sistemi qualità)</a:t>
            </a:r>
            <a:r>
              <a:rPr lang="it-IT" sz="4400" dirty="0" smtClean="0"/>
              <a:t/>
            </a:r>
            <a:br>
              <a:rPr lang="it-IT" sz="4400" dirty="0" smtClean="0"/>
            </a:br>
            <a:r>
              <a:rPr lang="it-IT" sz="4400" dirty="0" smtClean="0"/>
              <a:t/>
            </a:r>
            <a:br>
              <a:rPr lang="it-IT" sz="4400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45473" y="3311740"/>
            <a:ext cx="8915399" cy="4325112"/>
          </a:xfrm>
        </p:spPr>
        <p:txBody>
          <a:bodyPr/>
          <a:lstStyle/>
          <a:p>
            <a:pPr marL="109728" indent="0">
              <a:buNone/>
            </a:pPr>
            <a:r>
              <a:rPr lang="it-IT" dirty="0" smtClean="0"/>
              <a:t>  </a:t>
            </a:r>
            <a:r>
              <a:rPr lang="it-IT" sz="3600" b="1" dirty="0" smtClean="0"/>
              <a:t>Promozione e riconoscimento  delle capacità di strutture e professionisti di garantire risultati delle prestazioni   (catena qualità)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xmlns="" val="3620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9143" y="678543"/>
            <a:ext cx="5929086" cy="714828"/>
          </a:xfrm>
          <a:ln>
            <a:solidFill>
              <a:schemeClr val="accent6">
                <a:lumMod val="50000"/>
              </a:schemeClr>
            </a:solidFill>
          </a:ln>
        </p:spPr>
        <p:txBody>
          <a:bodyPr vert="horz" anchor="ctr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Partire (sempre) dal 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lavoro</a:t>
            </a:r>
            <a:endParaRPr lang="it-IT" sz="2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6115" y="1825625"/>
            <a:ext cx="8776802" cy="435133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dirty="0" smtClean="0"/>
              <a:t>Agricoltura &amp; Industria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dirty="0" smtClean="0"/>
              <a:t>Industria  servizi    terziario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dirty="0" smtClean="0"/>
              <a:t>Sviluppo tecnologico manifatturiero (informatizzazione  telematica)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dirty="0" smtClean="0"/>
              <a:t>Terziario avanzato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dirty="0" smtClean="0"/>
              <a:t>Nuove forme organizzative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dirty="0" smtClean="0"/>
              <a:t>Appalti e affidamento prestazioni d’opera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dirty="0" smtClean="0"/>
              <a:t>Lavoro de-localizzato e globalizzazione</a:t>
            </a:r>
          </a:p>
        </p:txBody>
      </p:sp>
    </p:spTree>
    <p:extLst>
      <p:ext uri="{BB962C8B-B14F-4D97-AF65-F5344CB8AC3E}">
        <p14:creationId xmlns:p14="http://schemas.microsoft.com/office/powerpoint/2010/main" xmlns="" val="2127078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1176931"/>
            <a:ext cx="9143999" cy="754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450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sz="2800" b="1" dirty="0"/>
              <a:t>Le esigenze di evidenza  prove di efficacia </a:t>
            </a:r>
            <a:r>
              <a:rPr lang="it-IT" sz="2800" b="1" dirty="0" smtClean="0"/>
              <a:t> qualità</a:t>
            </a:r>
          </a:p>
          <a:p>
            <a:pPr algn="ctr"/>
            <a:endParaRPr lang="it-IT" sz="3200" dirty="0"/>
          </a:p>
          <a:p>
            <a:pPr algn="ctr"/>
            <a:r>
              <a:rPr lang="it-IT" sz="3200" dirty="0" smtClean="0"/>
              <a:t>Evidenza   :qualsiasi </a:t>
            </a:r>
            <a:r>
              <a:rPr lang="it-IT" sz="3200" dirty="0"/>
              <a:t>dato o informazione, forte o debole, ottenuto attraverso l’esperienza, la ricerca osservazionale o il lavoro sperimentale (trial). </a:t>
            </a:r>
            <a:endParaRPr lang="it-IT" sz="3200" dirty="0" smtClean="0"/>
          </a:p>
          <a:p>
            <a:pPr algn="ctr"/>
            <a:endParaRPr lang="it-IT" sz="3200" dirty="0"/>
          </a:p>
          <a:p>
            <a:pPr algn="ctr"/>
            <a:r>
              <a:rPr lang="it-IT" sz="3200" dirty="0" err="1" smtClean="0"/>
              <a:t>Evidence-Based</a:t>
            </a:r>
            <a:r>
              <a:rPr lang="it-IT" sz="3200" dirty="0" smtClean="0"/>
              <a:t> Medicine: coscienzioso</a:t>
            </a:r>
            <a:r>
              <a:rPr lang="it-IT" sz="3200" dirty="0"/>
              <a:t>, esplicito e accorto uso delle migliori evidenze disponibili per prendere </a:t>
            </a:r>
            <a:r>
              <a:rPr lang="it-IT" sz="3200" dirty="0" err="1" smtClean="0"/>
              <a:t>decisioni,attraverso</a:t>
            </a:r>
            <a:r>
              <a:rPr lang="it-IT" sz="3200" dirty="0" smtClean="0"/>
              <a:t> </a:t>
            </a:r>
            <a:r>
              <a:rPr lang="it-IT" sz="3200" dirty="0"/>
              <a:t>l’integrazione dell’esperienza clinica individuale con le migliori evidenze disponibili ricercate in modo sistematico". </a:t>
            </a:r>
          </a:p>
          <a:p>
            <a:pPr algn="ctr"/>
            <a:endParaRPr lang="it-IT" altLang="it-IT" sz="3200" b="1" dirty="0">
              <a:solidFill>
                <a:srgbClr val="0033CC"/>
              </a:solidFill>
              <a:latin typeface="Tahoma" panose="020B0604030504040204" pitchFamily="34" charset="0"/>
            </a:endParaRPr>
          </a:p>
          <a:p>
            <a:pPr algn="ctr"/>
            <a:endParaRPr lang="it-IT" altLang="it-IT" sz="3200" b="1" dirty="0">
              <a:solidFill>
                <a:srgbClr val="0033CC"/>
              </a:solidFill>
              <a:latin typeface="Tahoma" panose="020B0604030504040204" pitchFamily="34" charset="0"/>
            </a:endParaRPr>
          </a:p>
          <a:p>
            <a:pPr algn="ctr"/>
            <a:endParaRPr lang="it-IT" altLang="it-IT" b="1" dirty="0">
              <a:solidFill>
                <a:srgbClr val="0033CC"/>
              </a:solidFill>
              <a:latin typeface="Tahoma" panose="020B0604030504040204" pitchFamily="34" charset="0"/>
            </a:endParaRPr>
          </a:p>
          <a:p>
            <a:pPr algn="ctr"/>
            <a:endParaRPr lang="it-IT" altLang="it-IT" b="1" dirty="0">
              <a:solidFill>
                <a:srgbClr val="0033CC"/>
              </a:solidFill>
              <a:latin typeface="Tahoma" panose="020B0604030504040204" pitchFamily="34" charset="0"/>
            </a:endParaRPr>
          </a:p>
          <a:p>
            <a:pPr algn="ctr"/>
            <a:endParaRPr lang="it-IT" altLang="it-IT" b="1" dirty="0">
              <a:solidFill>
                <a:srgbClr val="0033CC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2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68826" y="1443842"/>
            <a:ext cx="9075173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450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sz="2800" b="1" dirty="0"/>
              <a:t>Le esigenze di evidenza  prove di efficacia </a:t>
            </a:r>
            <a:r>
              <a:rPr lang="it-IT" sz="2800" b="1" dirty="0" smtClean="0"/>
              <a:t>qualità</a:t>
            </a:r>
          </a:p>
          <a:p>
            <a:endParaRPr lang="it-IT" sz="2800" b="1" dirty="0"/>
          </a:p>
          <a:p>
            <a:endParaRPr lang="it-IT" sz="2800" b="1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altLang="it-IT" b="1" dirty="0" smtClean="0">
                <a:latin typeface="Tahoma" panose="020B0604030504040204" pitchFamily="34" charset="0"/>
              </a:rPr>
              <a:t>Appropriatezza</a:t>
            </a:r>
          </a:p>
          <a:p>
            <a:endParaRPr lang="it-IT" altLang="it-IT" dirty="0">
              <a:latin typeface="Tahoma" panose="020B0604030504040204" pitchFamily="34" charset="0"/>
            </a:endParaRPr>
          </a:p>
          <a:p>
            <a:r>
              <a:rPr lang="it-IT" altLang="it-IT" dirty="0" smtClean="0">
                <a:latin typeface="Tahoma" panose="020B0604030504040204" pitchFamily="34" charset="0"/>
              </a:rPr>
              <a:t>Un </a:t>
            </a:r>
            <a:r>
              <a:rPr lang="it-IT" altLang="it-IT" dirty="0">
                <a:latin typeface="Tahoma" panose="020B0604030504040204" pitchFamily="34" charset="0"/>
              </a:rPr>
              <a:t>intervento erogato al livello </a:t>
            </a:r>
            <a:r>
              <a:rPr lang="it-IT" altLang="it-IT" dirty="0" smtClean="0">
                <a:latin typeface="Tahoma" panose="020B0604030504040204" pitchFamily="34" charset="0"/>
              </a:rPr>
              <a:t>più efficace  (gradito </a:t>
            </a:r>
            <a:r>
              <a:rPr lang="it-IT" altLang="it-IT" dirty="0">
                <a:latin typeface="Tahoma" panose="020B0604030504040204" pitchFamily="34" charset="0"/>
              </a:rPr>
              <a:t>all’utente e/o meno </a:t>
            </a:r>
            <a:r>
              <a:rPr lang="it-IT" altLang="it-IT" dirty="0" smtClean="0">
                <a:latin typeface="Tahoma" panose="020B0604030504040204" pitchFamily="34" charset="0"/>
              </a:rPr>
              <a:t>costoso)</a:t>
            </a:r>
            <a:endParaRPr lang="it-IT" altLang="it-IT" dirty="0">
              <a:solidFill>
                <a:srgbClr val="0033CC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70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890641"/>
            <a:ext cx="9143999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450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b="1" dirty="0"/>
              <a:t>Le esigenze di evidenza  prove di efficacia </a:t>
            </a:r>
            <a:r>
              <a:rPr lang="it-IT" b="1" dirty="0" smtClean="0"/>
              <a:t>qualità</a:t>
            </a:r>
          </a:p>
          <a:p>
            <a:pPr algn="ctr"/>
            <a:endParaRPr lang="it-IT" b="1" dirty="0"/>
          </a:p>
          <a:p>
            <a:pPr algn="ctr"/>
            <a:endParaRPr lang="it-IT" b="1" dirty="0" smtClean="0"/>
          </a:p>
          <a:p>
            <a:pPr algn="ctr"/>
            <a:endParaRPr lang="it-IT" sz="2800" dirty="0" smtClean="0"/>
          </a:p>
          <a:p>
            <a:pPr algn="ctr"/>
            <a:r>
              <a:rPr lang="it-IT" sz="2800" dirty="0" smtClean="0"/>
              <a:t> </a:t>
            </a:r>
          </a:p>
          <a:p>
            <a:pPr algn="ctr"/>
            <a:r>
              <a:rPr lang="it-IT" altLang="it-IT" sz="2800" b="1" dirty="0" smtClean="0">
                <a:latin typeface="Tahoma" panose="020B0604030504040204" pitchFamily="34" charset="0"/>
              </a:rPr>
              <a:t>Efficacia</a:t>
            </a:r>
            <a:r>
              <a:rPr lang="it-IT" altLang="it-IT" sz="2800" dirty="0" smtClean="0">
                <a:latin typeface="Tahoma" panose="020B0604030504040204" pitchFamily="34" charset="0"/>
              </a:rPr>
              <a:t> </a:t>
            </a:r>
            <a:r>
              <a:rPr lang="it-IT" altLang="it-IT" sz="2800" dirty="0">
                <a:latin typeface="Tahoma" panose="020B0604030504040204" pitchFamily="34" charset="0"/>
              </a:rPr>
              <a:t>indica il </a:t>
            </a:r>
            <a:r>
              <a:rPr lang="it-IT" altLang="it-IT" sz="2800" b="1" dirty="0">
                <a:latin typeface="Tahoma" panose="020B0604030504040204" pitchFamily="34" charset="0"/>
              </a:rPr>
              <a:t>rapporto tra risultati e obiettivi</a:t>
            </a:r>
            <a:r>
              <a:rPr lang="it-IT" altLang="it-IT" sz="2800" dirty="0">
                <a:latin typeface="Tahoma" panose="020B0604030504040204" pitchFamily="34" charset="0"/>
              </a:rPr>
              <a:t>: si è stati efficaci se si sono raggiunti gli obiettivi </a:t>
            </a:r>
            <a:r>
              <a:rPr lang="it-IT" altLang="it-IT" sz="2800" dirty="0" smtClean="0">
                <a:latin typeface="Tahoma" panose="020B0604030504040204" pitchFamily="34" charset="0"/>
              </a:rPr>
              <a:t> definiti di </a:t>
            </a:r>
            <a:r>
              <a:rPr lang="it-IT" altLang="it-IT" sz="2800" dirty="0">
                <a:latin typeface="Tahoma" panose="020B0604030504040204" pitchFamily="34" charset="0"/>
              </a:rPr>
              <a:t>struttura, di processo, di esito </a:t>
            </a:r>
            <a:r>
              <a:rPr lang="it-IT" altLang="it-IT" sz="2800" dirty="0" smtClean="0">
                <a:latin typeface="Tahoma" panose="020B0604030504040204" pitchFamily="34" charset="0"/>
              </a:rPr>
              <a:t> In pratica si misura </a:t>
            </a:r>
            <a:r>
              <a:rPr lang="it-IT" altLang="it-IT" sz="2800" dirty="0">
                <a:latin typeface="Tahoma" panose="020B0604030504040204" pitchFamily="34" charset="0"/>
              </a:rPr>
              <a:t>mediante la rilevazione di indicatori di esito, studi di </a:t>
            </a:r>
            <a:r>
              <a:rPr lang="it-IT" altLang="it-IT" sz="2800" dirty="0" err="1">
                <a:latin typeface="Tahoma" panose="020B0604030504040204" pitchFamily="34" charset="0"/>
              </a:rPr>
              <a:t>follow</a:t>
            </a:r>
            <a:r>
              <a:rPr lang="it-IT" altLang="it-IT" sz="2800" dirty="0">
                <a:latin typeface="Tahoma" panose="020B0604030504040204" pitchFamily="34" charset="0"/>
              </a:rPr>
              <a:t> up e mediante la misura del raggiungimento di obiettivi di </a:t>
            </a:r>
            <a:r>
              <a:rPr lang="it-IT" altLang="it-IT" sz="2800" dirty="0" smtClean="0">
                <a:latin typeface="Tahoma" panose="020B0604030504040204" pitchFamily="34" charset="0"/>
              </a:rPr>
              <a:t>esito</a:t>
            </a:r>
            <a:endParaRPr lang="it-IT" altLang="it-IT" sz="2800" dirty="0">
              <a:latin typeface="Tahoma" panose="020B0604030504040204" pitchFamily="34" charset="0"/>
            </a:endParaRPr>
          </a:p>
          <a:p>
            <a:pPr algn="ctr"/>
            <a:endParaRPr lang="it-IT" altLang="it-IT" sz="2800" dirty="0">
              <a:solidFill>
                <a:srgbClr val="0033CC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87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707640"/>
            <a:ext cx="6572250" cy="114300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it-IT" altLang="it-IT" sz="3200" dirty="0">
                <a:solidFill>
                  <a:srgbClr val="FFFF00"/>
                </a:solidFill>
                <a:latin typeface="Tahoma" panose="020B0604030504040204" pitchFamily="34" charset="0"/>
              </a:rPr>
              <a:t/>
            </a:r>
            <a:br>
              <a:rPr lang="it-IT" altLang="it-IT" sz="3200" dirty="0">
                <a:solidFill>
                  <a:srgbClr val="FFFF00"/>
                </a:solidFill>
                <a:latin typeface="Tahoma" panose="020B0604030504040204" pitchFamily="34" charset="0"/>
              </a:rPr>
            </a:br>
            <a:r>
              <a:rPr lang="it-IT" altLang="it-IT" sz="3200" dirty="0">
                <a:solidFill>
                  <a:srgbClr val="FFFF00"/>
                </a:solidFill>
                <a:latin typeface="Tahoma" panose="020B0604030504040204" pitchFamily="34" charset="0"/>
              </a:rPr>
              <a:t/>
            </a:r>
            <a:br>
              <a:rPr lang="it-IT" altLang="it-IT" sz="3200" dirty="0">
                <a:solidFill>
                  <a:srgbClr val="FFFF00"/>
                </a:solidFill>
                <a:latin typeface="Tahoma" panose="020B0604030504040204" pitchFamily="34" charset="0"/>
              </a:rPr>
            </a:br>
            <a:r>
              <a:rPr lang="it-IT" altLang="it-IT" sz="3200" dirty="0">
                <a:solidFill>
                  <a:srgbClr val="FFFF00"/>
                </a:solidFill>
                <a:latin typeface="Tahoma" panose="020B0604030504040204" pitchFamily="34" charset="0"/>
              </a:rPr>
              <a:t/>
            </a:r>
            <a:br>
              <a:rPr lang="it-IT" altLang="it-IT" sz="3200" dirty="0">
                <a:solidFill>
                  <a:srgbClr val="FFFF00"/>
                </a:solidFill>
                <a:latin typeface="Tahoma" panose="020B0604030504040204" pitchFamily="34" charset="0"/>
              </a:rPr>
            </a:br>
            <a:r>
              <a:rPr lang="it-IT" altLang="it-IT" sz="3200" dirty="0">
                <a:solidFill>
                  <a:srgbClr val="FFFF00"/>
                </a:solidFill>
                <a:latin typeface="Tahoma" panose="020B0604030504040204" pitchFamily="34" charset="0"/>
              </a:rPr>
              <a:t/>
            </a:r>
            <a:br>
              <a:rPr lang="it-IT" altLang="it-IT" sz="3200" dirty="0">
                <a:solidFill>
                  <a:srgbClr val="FFFF00"/>
                </a:solidFill>
                <a:latin typeface="Tahoma" panose="020B0604030504040204" pitchFamily="34" charset="0"/>
              </a:rPr>
            </a:br>
            <a:r>
              <a:rPr lang="it-IT" altLang="it-IT" sz="3200" b="1" dirty="0">
                <a:solidFill>
                  <a:srgbClr val="FFFF00"/>
                </a:solidFill>
                <a:latin typeface="Tahoma" panose="020B0604030504040204" pitchFamily="34" charset="0"/>
              </a:rPr>
              <a:t>La  distinzione dei </a:t>
            </a:r>
            <a:r>
              <a:rPr lang="it-IT" altLang="it-IT" sz="32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ruoli</a:t>
            </a:r>
            <a:r>
              <a:rPr lang="it-IT" altLang="it-IT" sz="3200" dirty="0">
                <a:solidFill>
                  <a:srgbClr val="FFFF00"/>
                </a:solidFill>
                <a:latin typeface="Tahoma" panose="020B0604030504040204" pitchFamily="34" charset="0"/>
              </a:rPr>
              <a:t/>
            </a:r>
            <a:br>
              <a:rPr lang="it-IT" altLang="it-IT" sz="3200" dirty="0">
                <a:solidFill>
                  <a:srgbClr val="FFFF00"/>
                </a:solidFill>
                <a:latin typeface="Tahoma" panose="020B0604030504040204" pitchFamily="34" charset="0"/>
              </a:rPr>
            </a:br>
            <a:r>
              <a:rPr lang="it-IT" altLang="it-IT" sz="3200" dirty="0">
                <a:solidFill>
                  <a:srgbClr val="FFFF00"/>
                </a:solidFill>
                <a:latin typeface="Tahoma" panose="020B0604030504040204" pitchFamily="34" charset="0"/>
              </a:rPr>
              <a:t/>
            </a:r>
            <a:br>
              <a:rPr lang="it-IT" altLang="it-IT" sz="3200" dirty="0">
                <a:solidFill>
                  <a:srgbClr val="FFFF00"/>
                </a:solidFill>
                <a:latin typeface="Tahoma" panose="020B0604030504040204" pitchFamily="34" charset="0"/>
              </a:rPr>
            </a:br>
            <a:r>
              <a:rPr lang="it-IT" altLang="it-IT" sz="3200" dirty="0">
                <a:solidFill>
                  <a:srgbClr val="FFFF00"/>
                </a:solidFill>
                <a:latin typeface="Tahoma" panose="020B0604030504040204" pitchFamily="34" charset="0"/>
              </a:rPr>
              <a:t/>
            </a:r>
            <a:br>
              <a:rPr lang="it-IT" altLang="it-IT" sz="3200" dirty="0">
                <a:solidFill>
                  <a:srgbClr val="FFFF00"/>
                </a:solidFill>
                <a:latin typeface="Tahoma" panose="020B0604030504040204" pitchFamily="34" charset="0"/>
              </a:rPr>
            </a:br>
            <a:r>
              <a:rPr lang="it-IT" altLang="it-IT" sz="3200" dirty="0" smtClean="0">
                <a:solidFill>
                  <a:srgbClr val="FFFF00"/>
                </a:solidFill>
                <a:latin typeface="Tahoma" panose="020B0604030504040204" pitchFamily="34" charset="0"/>
              </a:rPr>
              <a:t>Ovvero</a:t>
            </a:r>
            <a:br>
              <a:rPr lang="it-IT" altLang="it-IT" sz="3200" dirty="0" smtClean="0">
                <a:solidFill>
                  <a:srgbClr val="FFFF00"/>
                </a:solidFill>
                <a:latin typeface="Tahoma" panose="020B0604030504040204" pitchFamily="34" charset="0"/>
              </a:rPr>
            </a:br>
            <a:r>
              <a:rPr lang="it-IT" altLang="it-IT" sz="3200" dirty="0">
                <a:solidFill>
                  <a:srgbClr val="FFFF00"/>
                </a:solidFill>
                <a:latin typeface="Tahoma" panose="020B0604030504040204" pitchFamily="34" charset="0"/>
              </a:rPr>
              <a:t/>
            </a:r>
            <a:br>
              <a:rPr lang="it-IT" altLang="it-IT" sz="3200" dirty="0">
                <a:solidFill>
                  <a:srgbClr val="FFFF00"/>
                </a:solidFill>
                <a:latin typeface="Tahoma" panose="020B0604030504040204" pitchFamily="34" charset="0"/>
              </a:rPr>
            </a:br>
            <a:r>
              <a:rPr lang="it-IT" altLang="it-IT" sz="3200" dirty="0" smtClean="0">
                <a:solidFill>
                  <a:srgbClr val="FFFF00"/>
                </a:solidFill>
                <a:latin typeface="Tahoma" panose="020B0604030504040204" pitchFamily="34" charset="0"/>
              </a:rPr>
              <a:t/>
            </a:r>
            <a:br>
              <a:rPr lang="it-IT" altLang="it-IT" sz="3200" dirty="0" smtClean="0">
                <a:solidFill>
                  <a:srgbClr val="FFFF00"/>
                </a:solidFill>
                <a:latin typeface="Tahoma" panose="020B0604030504040204" pitchFamily="34" charset="0"/>
              </a:rPr>
            </a:br>
            <a:r>
              <a:rPr lang="it-IT" altLang="it-IT" sz="3200" dirty="0">
                <a:solidFill>
                  <a:srgbClr val="FFFF00"/>
                </a:solidFill>
                <a:latin typeface="Tahoma" panose="020B0604030504040204" pitchFamily="34" charset="0"/>
              </a:rPr>
              <a:t/>
            </a:r>
            <a:br>
              <a:rPr lang="it-IT" altLang="it-IT" sz="3200" dirty="0">
                <a:solidFill>
                  <a:srgbClr val="FFFF00"/>
                </a:solidFill>
                <a:latin typeface="Tahoma" panose="020B0604030504040204" pitchFamily="34" charset="0"/>
              </a:rPr>
            </a:br>
            <a:r>
              <a:rPr lang="it-IT" altLang="it-IT" sz="3200" dirty="0">
                <a:solidFill>
                  <a:srgbClr val="0070C0"/>
                </a:solidFill>
                <a:latin typeface="Tahoma" panose="020B0604030504040204" pitchFamily="34" charset="0"/>
              </a:rPr>
              <a:t/>
            </a:r>
            <a:br>
              <a:rPr lang="it-IT" altLang="it-IT" sz="3200" dirty="0">
                <a:solidFill>
                  <a:srgbClr val="0070C0"/>
                </a:solidFill>
                <a:latin typeface="Tahoma" panose="020B0604030504040204" pitchFamily="34" charset="0"/>
              </a:rPr>
            </a:br>
            <a:r>
              <a:rPr lang="it-IT" altLang="it-IT" sz="3200" dirty="0">
                <a:solidFill>
                  <a:srgbClr val="0070C0"/>
                </a:solidFill>
                <a:latin typeface="Tahoma" panose="020B0604030504040204" pitchFamily="34" charset="0"/>
              </a:rPr>
              <a:t>chi fissa le </a:t>
            </a:r>
            <a:r>
              <a:rPr lang="it-IT" altLang="it-IT" sz="3200" dirty="0" smtClean="0">
                <a:solidFill>
                  <a:srgbClr val="0070C0"/>
                </a:solidFill>
                <a:latin typeface="Tahoma" panose="020B0604030504040204" pitchFamily="34" charset="0"/>
              </a:rPr>
              <a:t>regole, chi </a:t>
            </a:r>
            <a:r>
              <a:rPr lang="it-IT" altLang="it-IT" sz="3200" dirty="0">
                <a:solidFill>
                  <a:srgbClr val="0070C0"/>
                </a:solidFill>
                <a:latin typeface="Tahoma" panose="020B0604030504040204" pitchFamily="34" charset="0"/>
              </a:rPr>
              <a:t>le applica</a:t>
            </a:r>
            <a:r>
              <a:rPr lang="it-IT" altLang="it-IT" sz="3200" dirty="0" smtClean="0">
                <a:solidFill>
                  <a:srgbClr val="0070C0"/>
                </a:solidFill>
                <a:latin typeface="Tahoma" panose="020B0604030504040204" pitchFamily="34" charset="0"/>
              </a:rPr>
              <a:t>, chi </a:t>
            </a:r>
            <a:r>
              <a:rPr lang="it-IT" altLang="it-IT" sz="3200" dirty="0">
                <a:solidFill>
                  <a:srgbClr val="0070C0"/>
                </a:solidFill>
                <a:latin typeface="Tahoma" panose="020B0604030504040204" pitchFamily="34" charset="0"/>
              </a:rPr>
              <a:t>le </a:t>
            </a:r>
            <a:r>
              <a:rPr lang="it-IT" altLang="it-IT" sz="3200" dirty="0" smtClean="0">
                <a:solidFill>
                  <a:srgbClr val="0070C0"/>
                </a:solidFill>
                <a:latin typeface="Tahoma" panose="020B0604030504040204" pitchFamily="34" charset="0"/>
              </a:rPr>
              <a:t>verifica (terzietà </a:t>
            </a:r>
            <a:r>
              <a:rPr lang="it-IT" altLang="it-IT" sz="3200" dirty="0">
                <a:solidFill>
                  <a:srgbClr val="0070C0"/>
                </a:solidFill>
                <a:latin typeface="Tahoma" panose="020B0604030504040204" pitchFamily="34" charset="0"/>
              </a:rPr>
              <a:t>ed </a:t>
            </a:r>
            <a:r>
              <a:rPr lang="it-IT" altLang="it-IT" sz="3200" dirty="0" smtClean="0">
                <a:solidFill>
                  <a:srgbClr val="0070C0"/>
                </a:solidFill>
                <a:latin typeface="Tahoma" panose="020B0604030504040204" pitchFamily="34" charset="0"/>
              </a:rPr>
              <a:t>autoreferenzialità)</a:t>
            </a:r>
            <a:endParaRPr lang="it-IT" altLang="it-IT" sz="3600" b="1" dirty="0">
              <a:solidFill>
                <a:srgbClr val="0070C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0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Alcune  incrostazioni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Dalle problematiche ignorate a quelle indotte per  pratica; creazione di  contenziosi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 smtClean="0"/>
              <a:t>Visitifici</a:t>
            </a:r>
            <a:r>
              <a:rPr lang="it-IT" dirty="0" smtClean="0"/>
              <a:t>: rifiuto ruoli più impegnativi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err="1" smtClean="0"/>
              <a:t>Formifici</a:t>
            </a:r>
            <a:r>
              <a:rPr lang="it-IT" dirty="0" smtClean="0"/>
              <a:t>: abusi e dequalificazioni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I ruoli</a:t>
            </a:r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538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7040" y="1397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Dichiarare la  scelta dei modelli scientifici  che si adottano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 smtClean="0"/>
              <a:t>Deterministico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 smtClean="0"/>
              <a:t>Probabilistico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 smtClean="0"/>
              <a:t>Genetico  (epigenetico)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 err="1" smtClean="0"/>
              <a:t>Fuzzy</a:t>
            </a:r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1367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577" y="-172720"/>
            <a:ext cx="8499423" cy="703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5625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contenuto 2"/>
          <p:cNvSpPr>
            <a:spLocks noGrp="1"/>
          </p:cNvSpPr>
          <p:nvPr>
            <p:ph idx="1"/>
          </p:nvPr>
        </p:nvSpPr>
        <p:spPr>
          <a:xfrm>
            <a:off x="457200" y="1660144"/>
            <a:ext cx="8544560" cy="43251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altLang="it-IT" b="1" dirty="0" smtClean="0"/>
              <a:t>«Siamo tornati all’epoca dei sofisti e viviamo sotto la dittatura dell’opinione.</a:t>
            </a:r>
          </a:p>
          <a:p>
            <a:pPr marL="0" indent="0">
              <a:buNone/>
            </a:pPr>
            <a:endParaRPr lang="it-IT" altLang="it-IT" b="1" dirty="0" smtClean="0"/>
          </a:p>
          <a:p>
            <a:pPr marL="0" indent="0">
              <a:buNone/>
            </a:pPr>
            <a:r>
              <a:rPr lang="it-IT" altLang="it-IT" b="1" dirty="0" smtClean="0"/>
              <a:t> Quel che conta non è dire la verità, ma convincere.</a:t>
            </a:r>
          </a:p>
          <a:p>
            <a:pPr marL="0" indent="0">
              <a:buNone/>
            </a:pPr>
            <a:endParaRPr lang="it-IT" altLang="it-IT" b="1" dirty="0" smtClean="0"/>
          </a:p>
          <a:p>
            <a:pPr marL="0" indent="0">
              <a:buNone/>
            </a:pPr>
            <a:r>
              <a:rPr lang="it-IT" altLang="it-IT" b="1" dirty="0" smtClean="0"/>
              <a:t>E così si perde il rapporto con la realtà: i fabbricanti di opinione strutturano l’opinione pubblica e questa influenza il pensiero e le decisioni politiche»</a:t>
            </a:r>
          </a:p>
        </p:txBody>
      </p:sp>
    </p:spTree>
    <p:extLst>
      <p:ext uri="{BB962C8B-B14F-4D97-AF65-F5344CB8AC3E}">
        <p14:creationId xmlns:p14="http://schemas.microsoft.com/office/powerpoint/2010/main" xmlns="" val="176977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3828" y="1997081"/>
            <a:ext cx="8606971" cy="3605433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3200" dirty="0" smtClean="0"/>
              <a:t>Evoluzione  età anagrafica (invecchiamento)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3200" dirty="0" smtClean="0"/>
              <a:t>Livello di scolarizzazione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3200" dirty="0" smtClean="0"/>
              <a:t>Cambiamenti  genere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3200" dirty="0" smtClean="0"/>
              <a:t>Immigrazione da altri paesi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399142" y="678543"/>
            <a:ext cx="7065959" cy="714828"/>
          </a:xfrm>
          <a:ln>
            <a:solidFill>
              <a:schemeClr val="accent6">
                <a:lumMod val="50000"/>
              </a:schemeClr>
            </a:solidFill>
          </a:ln>
        </p:spPr>
        <p:txBody>
          <a:bodyPr vert="horz" anchor="ctr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Centralità dei lavoratori</a:t>
            </a:r>
            <a:endParaRPr lang="it-IT" sz="2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0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0115" y="2264238"/>
            <a:ext cx="8638974" cy="3831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it-IT" b="1" dirty="0" smtClean="0"/>
              <a:t>Legislazione </a:t>
            </a:r>
            <a:endParaRPr lang="it-IT" altLang="it-IT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b="1" dirty="0" smtClean="0"/>
              <a:t>Leggi quadro UE e loro recepimenti,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b="1" dirty="0" smtClean="0"/>
              <a:t>Altre  disposizioni legislative regolamentari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b="1" dirty="0" smtClean="0"/>
              <a:t> Norme tecniche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b="1" dirty="0" smtClean="0"/>
              <a:t>Buone prassi   (linee guida) </a:t>
            </a:r>
            <a:r>
              <a:rPr lang="it-IT" altLang="it-IT" b="1" dirty="0"/>
              <a:t/>
            </a:r>
            <a:br>
              <a:rPr lang="it-IT" altLang="it-IT" b="1" dirty="0"/>
            </a:br>
            <a:endParaRPr lang="it-IT" altLang="it-IT" b="1" dirty="0" smtClean="0"/>
          </a:p>
          <a:p>
            <a:pPr marL="0" indent="0">
              <a:buNone/>
            </a:pPr>
            <a:r>
              <a:rPr lang="it-IT" altLang="it-IT" b="1" dirty="0" smtClean="0"/>
              <a:t>Scelte consapevoli  delle parti sociali</a:t>
            </a:r>
          </a:p>
          <a:p>
            <a:pPr marL="0" indent="0">
              <a:buNone/>
            </a:pPr>
            <a:endParaRPr lang="it-IT" altLang="it-IT" b="1" dirty="0" smtClean="0"/>
          </a:p>
          <a:p>
            <a:pPr marL="0" indent="0">
              <a:buNone/>
            </a:pPr>
            <a:r>
              <a:rPr lang="it-IT" altLang="it-IT" b="1" dirty="0" smtClean="0"/>
              <a:t>Contributi delle figure  tecniche</a:t>
            </a:r>
            <a:r>
              <a:rPr lang="it-IT" altLang="it-IT" dirty="0"/>
              <a:t/>
            </a:r>
            <a:br>
              <a:rPr lang="it-IT" altLang="it-IT" dirty="0"/>
            </a:br>
            <a:endParaRPr lang="it-IT" dirty="0" smtClean="0"/>
          </a:p>
        </p:txBody>
      </p:sp>
      <p:sp>
        <p:nvSpPr>
          <p:cNvPr id="4" name="Rettangolo 3"/>
          <p:cNvSpPr/>
          <p:nvPr/>
        </p:nvSpPr>
        <p:spPr>
          <a:xfrm>
            <a:off x="52167" y="1372822"/>
            <a:ext cx="8784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000" b="1" dirty="0" smtClean="0">
                <a:solidFill>
                  <a:schemeClr val="accent6">
                    <a:lumMod val="50000"/>
                  </a:schemeClr>
                </a:solidFill>
              </a:rPr>
              <a:t>Determinanti  di tutela della salute </a:t>
            </a:r>
            <a:r>
              <a:rPr lang="it-IT" altLang="it-IT" sz="2000" b="1" dirty="0">
                <a:solidFill>
                  <a:schemeClr val="accent6">
                    <a:lumMod val="50000"/>
                  </a:schemeClr>
                </a:solidFill>
              </a:rPr>
              <a:t>sicurezza  nei luoghi di </a:t>
            </a:r>
            <a:r>
              <a:rPr lang="it-IT" altLang="it-IT" sz="2000" b="1" dirty="0" smtClean="0">
                <a:solidFill>
                  <a:schemeClr val="accent6">
                    <a:lumMod val="50000"/>
                  </a:schemeClr>
                </a:solidFill>
              </a:rPr>
              <a:t>lavoro:</a:t>
            </a:r>
            <a:endParaRPr lang="it-IT" altLang="it-IT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57200" y="664040"/>
            <a:ext cx="8229600" cy="65675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Leggi, norme tecniche e buone prassi</a:t>
            </a:r>
            <a:endParaRPr lang="it-IT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5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9143" y="1973652"/>
            <a:ext cx="8229600" cy="46303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 smtClean="0"/>
              <a:t>LEGGE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sz="2400" i="1" dirty="0" smtClean="0"/>
              <a:t>formula </a:t>
            </a:r>
            <a:r>
              <a:rPr lang="it-IT" sz="2400" i="1" dirty="0"/>
              <a:t>che abbia raggiunto la necessaria efficacia espressiva per </a:t>
            </a:r>
            <a:r>
              <a:rPr lang="it-IT" sz="2400" i="1" dirty="0" smtClean="0"/>
              <a:t>ottenere comportamenti</a:t>
            </a:r>
            <a:r>
              <a:rPr lang="it-IT" sz="2400" i="1" dirty="0"/>
              <a:t>, secondo una sintesi effettuata </a:t>
            </a:r>
            <a:r>
              <a:rPr lang="it-IT" sz="2400" i="1" u="sng" dirty="0">
                <a:hlinkClick r:id="rId2" tooltip="Ex ante"/>
              </a:rPr>
              <a:t>ex </a:t>
            </a:r>
            <a:r>
              <a:rPr lang="it-IT" sz="2400" i="1" u="sng" dirty="0" smtClean="0">
                <a:hlinkClick r:id="rId2" tooltip="Ex ante"/>
              </a:rPr>
              <a:t>ante</a:t>
            </a:r>
            <a:r>
              <a:rPr lang="it-IT" sz="2400" i="1" u="sng" dirty="0" smtClean="0"/>
              <a:t>.</a:t>
            </a:r>
            <a:r>
              <a:rPr lang="it-IT" sz="2400" i="1" dirty="0"/>
              <a:t> </a:t>
            </a:r>
            <a:r>
              <a:rPr lang="it-IT" sz="2400" i="1" dirty="0" smtClean="0"/>
              <a:t>corredata delle necessarie sanzioni in caso di non ottenimento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cap="all" dirty="0"/>
              <a:t>Etica</a:t>
            </a:r>
          </a:p>
          <a:p>
            <a:pPr marL="0" indent="0">
              <a:buNone/>
            </a:pPr>
            <a:r>
              <a:rPr lang="it-IT" sz="2400" i="1" dirty="0"/>
              <a:t>Insieme di norme e valori che determinano una scelta volontaria (consapevole) : adeguamento del proprio agire a determinati  comportamenti per scelte etiche</a:t>
            </a:r>
            <a:r>
              <a:rPr lang="it-IT" sz="2400" i="1" dirty="0" smtClean="0"/>
              <a:t>, culturali, di </a:t>
            </a:r>
            <a:r>
              <a:rPr lang="it-IT" sz="2400" i="1" dirty="0"/>
              <a:t>convenienza</a:t>
            </a:r>
          </a:p>
        </p:txBody>
      </p:sp>
      <p:sp>
        <p:nvSpPr>
          <p:cNvPr id="6" name="Rettangolo 5"/>
          <p:cNvSpPr/>
          <p:nvPr/>
        </p:nvSpPr>
        <p:spPr>
          <a:xfrm>
            <a:off x="2505081" y="1372822"/>
            <a:ext cx="4416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400" b="1" dirty="0" smtClean="0">
                <a:solidFill>
                  <a:schemeClr val="accent6">
                    <a:lumMod val="50000"/>
                  </a:schemeClr>
                </a:solidFill>
              </a:rPr>
              <a:t>Azioni sui comportamenti:</a:t>
            </a:r>
            <a:endParaRPr lang="it-IT" altLang="it-IT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7200" y="664040"/>
            <a:ext cx="8229600" cy="65675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Leggi, norme tecniche e buone prassi</a:t>
            </a:r>
            <a:endParaRPr lang="it-IT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63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30772" y="1686508"/>
            <a:ext cx="7784579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3600" b="1" i="1" dirty="0">
                <a:latin typeface="Arial" panose="020B0604020202020204" pitchFamily="34" charset="0"/>
              </a:rPr>
              <a:t>Fortunato il paese dove sono i buoni costumi e non le leggi a fare il </a:t>
            </a:r>
            <a:r>
              <a:rPr lang="it-IT" altLang="it-IT" sz="3600" b="1" i="1" dirty="0" smtClean="0">
                <a:latin typeface="Arial" panose="020B0604020202020204" pitchFamily="34" charset="0"/>
              </a:rPr>
              <a:t>buon cittadino</a:t>
            </a:r>
            <a:endParaRPr lang="it-IT" altLang="it-IT" b="1" i="1" dirty="0"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b="1" i="1" dirty="0">
                <a:latin typeface="Arial" panose="020B0604020202020204" pitchFamily="34" charset="0"/>
              </a:rPr>
              <a:t>                                  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5544" y="3091544"/>
            <a:ext cx="5050970" cy="361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457200" y="664040"/>
            <a:ext cx="8229600" cy="65675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Leggi, norme tecniche e buone prassi</a:t>
            </a:r>
            <a:endParaRPr lang="it-IT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85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116114" y="2076600"/>
            <a:ext cx="886822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altLang="it-IT" sz="2400" b="1" dirty="0" smtClean="0"/>
              <a:t>Criticità dell'attuale normativa legge</a:t>
            </a:r>
          </a:p>
          <a:p>
            <a:pPr>
              <a:lnSpc>
                <a:spcPct val="150000"/>
              </a:lnSpc>
            </a:pPr>
            <a:endParaRPr lang="it-IT" altLang="it-IT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400" b="1" dirty="0" smtClean="0"/>
              <a:t>Modalità di produzione ( </a:t>
            </a:r>
            <a:r>
              <a:rPr lang="it-IT" altLang="it-IT" sz="2400" b="1" dirty="0"/>
              <a:t>recepimento </a:t>
            </a:r>
            <a:r>
              <a:rPr lang="it-IT" altLang="it-IT" sz="2400" b="1" dirty="0" smtClean="0"/>
              <a:t>delle direttive UE); obsolescenza </a:t>
            </a:r>
            <a:r>
              <a:rPr lang="it-IT" altLang="it-IT" sz="2400" b="1" dirty="0"/>
              <a:t>contenuti </a:t>
            </a:r>
            <a:r>
              <a:rPr lang="it-IT" altLang="it-IT" sz="2400" b="1" dirty="0" smtClean="0"/>
              <a:t>(tecnici)</a:t>
            </a:r>
            <a:endParaRPr lang="it-IT" altLang="it-IT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400" b="1" dirty="0" smtClean="0"/>
              <a:t>Condizionamento politico (variare legislatori, grado coinvolgimento parti interessate)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400" b="1" dirty="0" smtClean="0"/>
              <a:t>Controllo applicazione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400" b="1" dirty="0" smtClean="0"/>
              <a:t>Coerenza </a:t>
            </a:r>
            <a:r>
              <a:rPr lang="it-IT" altLang="it-IT" sz="2400" b="1" dirty="0"/>
              <a:t>tra </a:t>
            </a:r>
            <a:r>
              <a:rPr lang="it-IT" altLang="it-IT" sz="2400" b="1" dirty="0" smtClean="0"/>
              <a:t>leggi concorrenti sullo stesso tema</a:t>
            </a:r>
            <a:endParaRPr lang="it-IT" altLang="it-IT" sz="2400" b="1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57200" y="664040"/>
            <a:ext cx="8229600" cy="65675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Leggi, norme tecniche e buone prassi</a:t>
            </a:r>
            <a:endParaRPr lang="it-IT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961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435429" y="1821546"/>
            <a:ext cx="8098971" cy="417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Clr>
                <a:schemeClr val="accent3"/>
              </a:buClr>
            </a:pPr>
            <a:r>
              <a:rPr lang="it-IT" altLang="it-IT" sz="2800" b="1" cap="all" dirty="0" smtClean="0"/>
              <a:t>Norme tecniche - </a:t>
            </a:r>
            <a:r>
              <a:rPr lang="it-IT" altLang="it-IT" sz="2800" b="1" cap="all" dirty="0"/>
              <a:t>buone </a:t>
            </a:r>
            <a:r>
              <a:rPr lang="it-IT" altLang="it-IT" sz="2800" b="1" cap="all" dirty="0" smtClean="0"/>
              <a:t>prassi </a:t>
            </a:r>
          </a:p>
          <a:p>
            <a:pPr>
              <a:spcBef>
                <a:spcPts val="300"/>
              </a:spcBef>
              <a:buClr>
                <a:schemeClr val="accent3"/>
              </a:buClr>
            </a:pPr>
            <a:endParaRPr lang="it-IT" altLang="it-IT" sz="2800" b="1" cap="all" dirty="0"/>
          </a:p>
          <a:p>
            <a:r>
              <a:rPr lang="it-IT" altLang="it-IT" sz="2500" i="1" dirty="0"/>
              <a:t>Indicazioni formulate per  agevolare la soluzione dei problemi in un determinato  ambito operativo e fondate sulle migliori conoscenze  scientifiche</a:t>
            </a:r>
          </a:p>
          <a:p>
            <a:r>
              <a:rPr lang="it-IT" altLang="it-IT" sz="2500" i="1" dirty="0"/>
              <a:t>Sono emanate </a:t>
            </a:r>
            <a:r>
              <a:rPr lang="it-IT" altLang="it-IT" sz="2500" i="1" dirty="0" smtClean="0"/>
              <a:t>da  </a:t>
            </a:r>
            <a:r>
              <a:rPr lang="it-IT" altLang="it-IT" sz="2500" i="1" dirty="0"/>
              <a:t>Entità a ciò riconosciute   </a:t>
            </a:r>
            <a:r>
              <a:rPr lang="it-IT" altLang="it-IT" sz="2500" i="1" dirty="0" smtClean="0"/>
              <a:t>(norme </a:t>
            </a:r>
            <a:r>
              <a:rPr lang="it-IT" altLang="it-IT" sz="2500" i="1" dirty="0"/>
              <a:t>tecniche) </a:t>
            </a:r>
            <a:r>
              <a:rPr lang="it-IT" altLang="it-IT" sz="2500" i="1" dirty="0" smtClean="0"/>
              <a:t> </a:t>
            </a:r>
            <a:r>
              <a:rPr lang="it-IT" altLang="it-IT" sz="2500" i="1" dirty="0"/>
              <a:t>da  Società ed Associazioni </a:t>
            </a:r>
            <a:r>
              <a:rPr lang="it-IT" altLang="it-IT" sz="2500" i="1" dirty="0" smtClean="0"/>
              <a:t>Scientifiche, da </a:t>
            </a:r>
            <a:r>
              <a:rPr lang="it-IT" altLang="it-IT" sz="2500" i="1" dirty="0"/>
              <a:t>Istituti di Ricerca e da entità cui viene riconosciuto dagli utilizzatori titolo a </a:t>
            </a:r>
            <a:r>
              <a:rPr lang="it-IT" altLang="it-IT" sz="2500" i="1" dirty="0" smtClean="0"/>
              <a:t>farlo (</a:t>
            </a:r>
            <a:r>
              <a:rPr lang="it-IT" altLang="it-IT" sz="2500" i="1" dirty="0"/>
              <a:t>buone prassi)</a:t>
            </a:r>
          </a:p>
          <a:p>
            <a:endParaRPr lang="it-IT" altLang="it-IT" sz="3200" b="1" dirty="0">
              <a:solidFill>
                <a:schemeClr val="accent2"/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457200" y="664040"/>
            <a:ext cx="8229600" cy="65675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Leggi, norme tecniche e buone prassi</a:t>
            </a:r>
            <a:endParaRPr lang="it-IT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4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monto">
  <a:themeElements>
    <a:clrScheme name="Tramont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ramont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ramon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1363</TotalTime>
  <Words>1635</Words>
  <Application>Microsoft Office PowerPoint</Application>
  <PresentationFormat>Presentazione su schermo (4:3)</PresentationFormat>
  <Paragraphs>231</Paragraphs>
  <Slides>37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Tramonto</vt:lpstr>
      <vt:lpstr>Adeguare il quadro legislativo e normativo in tema di tutela di salute e sicurezza nei luoghi di lavoro:  un’esigenza non più derogabile</vt:lpstr>
      <vt:lpstr>Schema   dell’intervento</vt:lpstr>
      <vt:lpstr>Partire (sempre) dal lavoro</vt:lpstr>
      <vt:lpstr>Centralità dei lavoratori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Necessità  di semplificazione VS  complessità della materia da governare</vt:lpstr>
      <vt:lpstr>Necessità  di semplificazione VS  complessità della materia da governare</vt:lpstr>
      <vt:lpstr>Necessità  di semplificazione VS  complessità della materia da governare</vt:lpstr>
      <vt:lpstr>Titoli da integrare implementare  Definizioni Terzietà Medico del lavoro    Coinvolgimento forze sociali (bilateralità, pariteticità) Stima  dei rischi  Stima condizioni psicofisiche lavoratori </vt:lpstr>
      <vt:lpstr>Titoli da integrare implementare  Prevenzione  Protezione  collettiva  e individuale Informazione formazione addestramento Gestione rischi: compatibilità  lavoro-uomo e uomo-lavoro Promozione benessere Peculiarità piccole aziende  </vt:lpstr>
      <vt:lpstr>Diapositiva 17</vt:lpstr>
      <vt:lpstr>Tutela della salute sicurezza sul lavoro  e                 welfare in generale</vt:lpstr>
      <vt:lpstr>Tutela della salute sicurezza sul lavoro  e                 welfare in generale</vt:lpstr>
      <vt:lpstr>DEFINIZIONI Base di partenza per modifica  riallineamento della normativa vigente  referenziate chiare aggiornate esaustive su tutti aspetti di rilievo </vt:lpstr>
      <vt:lpstr>Diapositiva 21</vt:lpstr>
      <vt:lpstr>Diapositiva 22</vt:lpstr>
      <vt:lpstr>Diapositiva 23</vt:lpstr>
      <vt:lpstr>Diapositiva 24</vt:lpstr>
      <vt:lpstr>Diapositiva 25</vt:lpstr>
      <vt:lpstr>Sorveglianza Sanitaria – D.Lgs. 81/08 "insieme degli atti medici, finalizzati alla tutela dello stato di salute e sicurezza dei lavoratori, in relazione all’ambiente di lavoro, ai fattori di rischio professionali e alle modalità di svolgimento dell’attività lavorativa"</vt:lpstr>
      <vt:lpstr>Sorveglianza Sanitaria : Diritto o Obbligo? </vt:lpstr>
      <vt:lpstr>Giudizio di Idoneità– D.Lgs. 81/08 articolo 41 "visite mediche preventive, periodiche ecc… finalizzate al giudizio di idoneità alla mansione specifica"</vt:lpstr>
      <vt:lpstr>Prove di evidenza , appropriatezza efficacia  (aderenza ai  sistemi qualità)   </vt:lpstr>
      <vt:lpstr>Diapositiva 30</vt:lpstr>
      <vt:lpstr>Diapositiva 31</vt:lpstr>
      <vt:lpstr>Diapositiva 32</vt:lpstr>
      <vt:lpstr>    La  distinzione dei ruoli   Ovvero     chi fissa le regole, chi le applica, chi le verifica (terzietà ed autoreferenzialità)</vt:lpstr>
      <vt:lpstr>Alcune  incrostazioni </vt:lpstr>
      <vt:lpstr>Dichiarare la  scelta dei modelli scientifici  che si adottano  </vt:lpstr>
      <vt:lpstr>Diapositiva 36</vt:lpstr>
      <vt:lpstr>Diapositiva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Pietro Apostoli</dc:creator>
  <cp:lastModifiedBy>Paolo Napol</cp:lastModifiedBy>
  <cp:revision>97</cp:revision>
  <dcterms:created xsi:type="dcterms:W3CDTF">2016-01-30T09:28:01Z</dcterms:created>
  <dcterms:modified xsi:type="dcterms:W3CDTF">2016-03-21T11:13:17Z</dcterms:modified>
</cp:coreProperties>
</file>